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74" r:id="rId3"/>
    <p:sldId id="259" r:id="rId4"/>
    <p:sldId id="262" r:id="rId5"/>
    <p:sldId id="264" r:id="rId6"/>
    <p:sldId id="260" r:id="rId7"/>
    <p:sldId id="261" r:id="rId8"/>
    <p:sldId id="265" r:id="rId9"/>
    <p:sldId id="276" r:id="rId10"/>
    <p:sldId id="270" r:id="rId11"/>
    <p:sldId id="271" r:id="rId12"/>
    <p:sldId id="272" r:id="rId13"/>
    <p:sldId id="277" r:id="rId14"/>
    <p:sldId id="273" r:id="rId15"/>
    <p:sldId id="275" r:id="rId16"/>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a:srgbClr val="FF0066"/>
    <a:srgbClr val="FF00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109"/>
    <p:restoredTop sz="94699"/>
  </p:normalViewPr>
  <p:slideViewPr>
    <p:cSldViewPr snapToGrid="0">
      <p:cViewPr varScale="1">
        <p:scale>
          <a:sx n="122" d="100"/>
          <a:sy n="122" d="100"/>
        </p:scale>
        <p:origin x="1320"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7/22/2026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3.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pic>
        <p:nvPicPr>
          <p:cNvPr id="4" name="Picture 3">
            <a:extLst>
              <a:ext uri="{FF2B5EF4-FFF2-40B4-BE49-F238E27FC236}">
                <a16:creationId xmlns:a16="http://schemas.microsoft.com/office/drawing/2014/main" id="{C4305861-14CC-4A36-A81F-130608AB1C85}"/>
              </a:ext>
            </a:extLst>
          </p:cNvPr>
          <p:cNvPicPr>
            <a:picLocks noChangeAspect="1"/>
          </p:cNvPicPr>
          <p:nvPr/>
        </p:nvPicPr>
        <p:blipFill>
          <a:blip r:embed="rId3"/>
          <a:stretch>
            <a:fillRect/>
          </a:stretch>
        </p:blipFill>
        <p:spPr>
          <a:xfrm>
            <a:off x="1510629" y="1738304"/>
            <a:ext cx="2556350" cy="204121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440938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You do not need to complete every box. Just record the information that is key to your school's priorities and areas of focus.</a:t>
            </a:r>
          </a:p>
          <a:p>
            <a:pPr>
              <a:lnSpc>
                <a:spcPct val="124000"/>
              </a:lnSpc>
            </a:pPr>
            <a:r>
              <a:rPr lang="en-US" sz="850" b="1" i="1" dirty="0">
                <a:latin typeface="Calibri" panose="020F0502020204030204" pitchFamily="34" charset="0"/>
                <a:cs typeface="Calibri" panose="020F0502020204030204" pitchFamily="34" charset="0"/>
              </a:rPr>
              <a:t>Remember</a:t>
            </a:r>
            <a:r>
              <a:rPr lang="en-US" sz="850" i="1" dirty="0">
                <a:latin typeface="Calibri" panose="020F0502020204030204" pitchFamily="34" charset="0"/>
                <a:cs typeface="Calibri" panose="020F0502020204030204" pitchFamily="34" charset="0"/>
              </a:rPr>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3618063873"/>
              </p:ext>
            </p:extLst>
          </p:nvPr>
        </p:nvGraphicFramePr>
        <p:xfrm>
          <a:off x="298297" y="1672070"/>
          <a:ext cx="5530128" cy="252748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meters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solidFill>
                            <a:schemeClr val="accent1">
                              <a:lumMod val="75000"/>
                            </a:schemeClr>
                          </a:solidFill>
                          <a:latin typeface="Calibri" panose="020F0502020204030204" pitchFamily="34" charset="0"/>
                          <a:cs typeface="Calibri" panose="020F0502020204030204" pitchFamily="34" charset="0"/>
                        </a:rPr>
                        <a:t>88% of pupils in year 6 can swim 25 meters.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Evidenced on data from Collage Swimming teachers and their assessments. Start and end of unit assessments were carried out by swimming teachers.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We want this data to be 95%.</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As a school, we have set this realistic goal with children in mind who have a genuine fear of water. With water events run by the school this our target for 25/26</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solidFill>
                            <a:schemeClr val="accent1">
                              <a:lumMod val="75000"/>
                            </a:schemeClr>
                          </a:solidFill>
                          <a:latin typeface="Calibri" panose="020F0502020204030204" pitchFamily="34" charset="0"/>
                          <a:cs typeface="Calibri" panose="020F0502020204030204" pitchFamily="34" charset="0"/>
                        </a:rPr>
                        <a:t>90% of pupils in year 6 can use a range of strokes effectively.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We want this data to be 95%.</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We will aim to use the school gala in order to promote a range of strokes. Letting children know they can use their most comfortable stroke will hopefully promote an uptake at the gala.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latin typeface="Calibri" panose="020F0502020204030204" pitchFamily="34" charset="0"/>
                          <a:cs typeface="Calibri" panose="020F0502020204030204" pitchFamily="34" charset="0"/>
                        </a:rPr>
                        <a:t>98% of pupils in year 6 can perform safe self rescues.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We want this data to be 100%.</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Last year the only reason this wasn’t 100% is that the child was absent from the water safety lesson and missed the assessment.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CFE197E3-816B-103F-5443-0FF70B38E1D9}"/>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623E1137-5874-5AF5-E33D-0283DCF09A03}"/>
              </a:ext>
            </a:extLst>
          </p:cNvPr>
          <p:cNvSpPr/>
          <p:nvPr/>
        </p:nvSpPr>
        <p:spPr>
          <a:xfrm>
            <a:off x="17450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3774128874"/>
              </p:ext>
            </p:extLst>
          </p:nvPr>
        </p:nvGraphicFramePr>
        <p:xfrm>
          <a:off x="241825" y="125254"/>
          <a:ext cx="5530128" cy="4098812"/>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95515">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200949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lang="en-US" sz="650" dirty="0">
                          <a:solidFill>
                            <a:srgbClr val="0070C0"/>
                          </a:solidFill>
                          <a:latin typeface="Calibri" panose="020F0502020204030204" pitchFamily="34" charset="0"/>
                          <a:cs typeface="Calibri" panose="020F0502020204030204" pitchFamily="34" charset="0"/>
                        </a:rPr>
                        <a:t>Last year we changed our PE scheme from one that teachers found challenging to deliver. Staff confidence in the subject rose overall. </a:t>
                      </a:r>
                    </a:p>
                    <a:p>
                      <a:pPr marL="0" indent="0">
                        <a:buFontTx/>
                        <a:buNone/>
                      </a:pPr>
                      <a:endParaRPr lang="en-US" sz="650" dirty="0">
                        <a:solidFill>
                          <a:srgbClr val="0070C0"/>
                        </a:solidFill>
                        <a:latin typeface="Calibri" panose="020F0502020204030204" pitchFamily="34" charset="0"/>
                        <a:cs typeface="Calibri" panose="020F0502020204030204" pitchFamily="34" charset="0"/>
                      </a:endParaRPr>
                    </a:p>
                    <a:p>
                      <a:pPr marL="0" indent="0">
                        <a:buFontTx/>
                        <a:buNone/>
                      </a:pPr>
                      <a:r>
                        <a:rPr lang="en-US" sz="650" dirty="0">
                          <a:solidFill>
                            <a:srgbClr val="0070C0"/>
                          </a:solidFill>
                          <a:latin typeface="Calibri" panose="020F0502020204030204" pitchFamily="34" charset="0"/>
                          <a:cs typeface="Calibri" panose="020F0502020204030204" pitchFamily="34" charset="0"/>
                        </a:rPr>
                        <a:t>Staff Survey showed a confidence boost in delivering sessions, with 86% of teachers now saying they felt comfortable to deliver a sport/skill they didn’t know rather than 50% the year before. </a:t>
                      </a:r>
                    </a:p>
                    <a:p>
                      <a:pPr marL="0" indent="0">
                        <a:buFontTx/>
                        <a:buNone/>
                      </a:pPr>
                      <a:endParaRPr lang="en-US" sz="650" dirty="0">
                        <a:solidFill>
                          <a:srgbClr val="0070C0"/>
                        </a:solidFill>
                        <a:latin typeface="Calibri" panose="020F0502020204030204" pitchFamily="34" charset="0"/>
                        <a:cs typeface="Calibri" panose="020F0502020204030204" pitchFamily="34" charset="0"/>
                      </a:endParaRPr>
                    </a:p>
                    <a:p>
                      <a:pPr marL="0" indent="0">
                        <a:buFontTx/>
                        <a:buNone/>
                      </a:pPr>
                      <a:r>
                        <a:rPr lang="en-US" sz="650" dirty="0">
                          <a:solidFill>
                            <a:srgbClr val="0070C0"/>
                          </a:solidFill>
                          <a:latin typeface="Calibri" panose="020F0502020204030204" pitchFamily="34" charset="0"/>
                          <a:cs typeface="Calibri" panose="020F0502020204030204" pitchFamily="34" charset="0"/>
                        </a:rPr>
                        <a:t>Pupils also now feel like PE is more challenging. 93% of KS2 children now believe that their PE lessons are better than 23/24</a:t>
                      </a:r>
                    </a:p>
                    <a:p>
                      <a:pPr marL="0" indent="0">
                        <a:buFontTx/>
                        <a:buNone/>
                      </a:pPr>
                      <a:endParaRPr lang="en-US" sz="650" dirty="0">
                        <a:solidFill>
                          <a:srgbClr val="0070C0"/>
                        </a:solidFill>
                        <a:latin typeface="Calibri" panose="020F0502020204030204" pitchFamily="34" charset="0"/>
                        <a:cs typeface="Calibri" panose="020F0502020204030204" pitchFamily="34" charset="0"/>
                      </a:endParaRPr>
                    </a:p>
                    <a:p>
                      <a:pPr marL="0" indent="0">
                        <a:buFontTx/>
                        <a:buNone/>
                      </a:pPr>
                      <a:r>
                        <a:rPr lang="en-US" sz="650" dirty="0">
                          <a:solidFill>
                            <a:srgbClr val="0070C0"/>
                          </a:solidFill>
                          <a:latin typeface="Calibri" panose="020F0502020204030204" pitchFamily="34" charset="0"/>
                          <a:cs typeface="Calibri" panose="020F0502020204030204" pitchFamily="34" charset="0"/>
                        </a:rPr>
                        <a:t>As a result, the status of Pe was raised across Naunton Park. The Pupil Voice showed 92% of children across the school enjoy PE. This is an increase from 88% the year before. </a:t>
                      </a:r>
                    </a:p>
                    <a:p>
                      <a:pPr marL="0" indent="0">
                        <a:buFontTx/>
                        <a:buNone/>
                      </a:pPr>
                      <a:endParaRPr lang="en-US" sz="650" dirty="0">
                        <a:solidFill>
                          <a:srgbClr val="0070C0"/>
                        </a:solidFill>
                        <a:latin typeface="Calibri" panose="020F0502020204030204" pitchFamily="34" charset="0"/>
                        <a:cs typeface="Calibri" panose="020F0502020204030204" pitchFamily="34" charset="0"/>
                      </a:endParaRPr>
                    </a:p>
                    <a:p>
                      <a:pPr marL="0" indent="0">
                        <a:buFontTx/>
                        <a:buNone/>
                      </a:pPr>
                      <a:r>
                        <a:rPr lang="en-US" sz="650" dirty="0">
                          <a:solidFill>
                            <a:srgbClr val="0070C0"/>
                          </a:solidFill>
                          <a:latin typeface="Calibri" panose="020F0502020204030204" pitchFamily="34" charset="0"/>
                          <a:cs typeface="Calibri" panose="020F0502020204030204" pitchFamily="34" charset="0"/>
                        </a:rPr>
                        <a:t>Cheltenham Collage delivered sessions and coaching session with teachers to Year 3.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lang="en-US" sz="650" dirty="0">
                          <a:solidFill>
                            <a:srgbClr val="0070C0"/>
                          </a:solidFill>
                          <a:latin typeface="Calibri" panose="020F0502020204030204" pitchFamily="34" charset="0"/>
                          <a:cs typeface="Calibri" panose="020F0502020204030204" pitchFamily="34" charset="0"/>
                        </a:rPr>
                        <a:t>Only 1 year group got coaching and CPD from expert coaches. This year we aim to try and spread coaches across year groups, making sure that children have exposure to quality PE teaching.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72137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lang="en-US" sz="650" dirty="0">
                          <a:solidFill>
                            <a:srgbClr val="7030A0"/>
                          </a:solidFill>
                          <a:latin typeface="Calibri" panose="020F0502020204030204" pitchFamily="34" charset="0"/>
                          <a:cs typeface="Calibri" panose="020F0502020204030204" pitchFamily="34" charset="0"/>
                        </a:rPr>
                        <a:t>More opportunities to be active were made for all children across the school. OPAL play lead set up multiple games and used equipment I different ways to inspire the children.</a:t>
                      </a:r>
                    </a:p>
                    <a:p>
                      <a:pPr marL="0" indent="0">
                        <a:buFontTx/>
                        <a:buNone/>
                      </a:pPr>
                      <a:endParaRPr lang="en-US" sz="650" dirty="0">
                        <a:solidFill>
                          <a:srgbClr val="7030A0"/>
                        </a:solidFill>
                        <a:latin typeface="Calibri" panose="020F0502020204030204" pitchFamily="34" charset="0"/>
                        <a:cs typeface="Calibri" panose="020F0502020204030204" pitchFamily="34" charset="0"/>
                      </a:endParaRPr>
                    </a:p>
                    <a:p>
                      <a:pPr marL="0" indent="0">
                        <a:buFontTx/>
                        <a:buNone/>
                      </a:pPr>
                      <a:r>
                        <a:rPr lang="en-US" sz="650" dirty="0">
                          <a:solidFill>
                            <a:srgbClr val="7030A0"/>
                          </a:solidFill>
                          <a:latin typeface="Calibri" panose="020F0502020204030204" pitchFamily="34" charset="0"/>
                          <a:cs typeface="Calibri" panose="020F0502020204030204" pitchFamily="34" charset="0"/>
                        </a:rPr>
                        <a:t>Year 6 sports captains began to deliver sessions at Lunchtime to younger students, trying to target those less active outside of school. (Term 5-6 only)</a:t>
                      </a:r>
                    </a:p>
                    <a:p>
                      <a:pPr marL="0" indent="0">
                        <a:buFontTx/>
                        <a:buNone/>
                      </a:pPr>
                      <a:endParaRPr lang="en-US" sz="650" dirty="0">
                        <a:solidFill>
                          <a:srgbClr val="7030A0"/>
                        </a:solidFill>
                        <a:latin typeface="Calibri" panose="020F0502020204030204" pitchFamily="34" charset="0"/>
                        <a:cs typeface="Calibri" panose="020F0502020204030204" pitchFamily="34" charset="0"/>
                      </a:endParaRPr>
                    </a:p>
                    <a:p>
                      <a:pPr marL="0" indent="0">
                        <a:buFontTx/>
                        <a:buNone/>
                      </a:pPr>
                      <a:r>
                        <a:rPr lang="en-US" sz="650" dirty="0">
                          <a:solidFill>
                            <a:srgbClr val="7030A0"/>
                          </a:solidFill>
                          <a:latin typeface="Calibri" panose="020F0502020204030204" pitchFamily="34" charset="0"/>
                          <a:cs typeface="Calibri" panose="020F0502020204030204" pitchFamily="34" charset="0"/>
                        </a:rPr>
                        <a:t>Naunton Park offered a range of clubs to children, making sure that the choice wasn’t just ‘mainstream’ sports (e.g. football, netball). </a:t>
                      </a:r>
                      <a:r>
                        <a:rPr lang="en-US" sz="650" dirty="0" err="1">
                          <a:solidFill>
                            <a:srgbClr val="7030A0"/>
                          </a:solidFill>
                          <a:latin typeface="Calibri" panose="020F0502020204030204" pitchFamily="34" charset="0"/>
                          <a:cs typeface="Calibri" panose="020F0502020204030204" pitchFamily="34" charset="0"/>
                        </a:rPr>
                        <a:t>Kurling</a:t>
                      </a:r>
                      <a:r>
                        <a:rPr lang="en-US" sz="650" dirty="0">
                          <a:solidFill>
                            <a:srgbClr val="7030A0"/>
                          </a:solidFill>
                          <a:latin typeface="Calibri" panose="020F0502020204030204" pitchFamily="34" charset="0"/>
                          <a:cs typeface="Calibri" panose="020F0502020204030204" pitchFamily="34" charset="0"/>
                        </a:rPr>
                        <a:t>, rounders, athletics and multisport were offered to children. </a:t>
                      </a:r>
                    </a:p>
                    <a:p>
                      <a:pPr marL="0" indent="0">
                        <a:buFontTx/>
                        <a:buNone/>
                      </a:pPr>
                      <a:endParaRPr lang="en-US" sz="650" dirty="0">
                        <a:solidFill>
                          <a:srgbClr val="7030A0"/>
                        </a:solidFill>
                        <a:latin typeface="Calibri" panose="020F0502020204030204" pitchFamily="34" charset="0"/>
                        <a:cs typeface="Calibri" panose="020F0502020204030204" pitchFamily="34" charset="0"/>
                      </a:endParaRPr>
                    </a:p>
                    <a:p>
                      <a:pPr marL="0" indent="0">
                        <a:buFontTx/>
                        <a:buNone/>
                      </a:pPr>
                      <a:r>
                        <a:rPr lang="en-US" sz="650" dirty="0">
                          <a:solidFill>
                            <a:srgbClr val="7030A0"/>
                          </a:solidFill>
                          <a:latin typeface="Calibri" panose="020F0502020204030204" pitchFamily="34" charset="0"/>
                          <a:cs typeface="Calibri" panose="020F0502020204030204" pitchFamily="34" charset="0"/>
                        </a:rPr>
                        <a:t>Mass participation events were created with other schools with varying levels.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lang="en-US" sz="650" dirty="0">
                          <a:solidFill>
                            <a:srgbClr val="7030A0"/>
                          </a:solidFill>
                          <a:latin typeface="Calibri" panose="020F0502020204030204" pitchFamily="34" charset="0"/>
                          <a:cs typeface="Calibri" panose="020F0502020204030204" pitchFamily="34" charset="0"/>
                        </a:rPr>
                        <a:t>Some pupils still not engaging with sport at lunchtime or extracurricular level. </a:t>
                      </a:r>
                    </a:p>
                    <a:p>
                      <a:pPr marL="0" indent="0">
                        <a:buFontTx/>
                        <a:buNone/>
                      </a:pPr>
                      <a:endParaRPr lang="en-US" sz="650" dirty="0">
                        <a:solidFill>
                          <a:srgbClr val="7030A0"/>
                        </a:solidFill>
                        <a:latin typeface="Calibri" panose="020F0502020204030204" pitchFamily="34" charset="0"/>
                        <a:cs typeface="Calibri" panose="020F0502020204030204" pitchFamily="34" charset="0"/>
                      </a:endParaRPr>
                    </a:p>
                    <a:p>
                      <a:pPr marL="0" indent="0">
                        <a:buFontTx/>
                        <a:buNone/>
                      </a:pPr>
                      <a:r>
                        <a:rPr lang="en-US" sz="650" dirty="0">
                          <a:solidFill>
                            <a:srgbClr val="7030A0"/>
                          </a:solidFill>
                          <a:latin typeface="Calibri" panose="020F0502020204030204" pitchFamily="34" charset="0"/>
                          <a:cs typeface="Calibri" panose="020F0502020204030204" pitchFamily="34" charset="0"/>
                        </a:rPr>
                        <a:t>17% of year 4-6 pupils actively withdrew from school swimming gala. This must be addressed for this academic year. </a:t>
                      </a:r>
                    </a:p>
                    <a:p>
                      <a:pPr marL="0" indent="0">
                        <a:buFontTx/>
                        <a:buNone/>
                      </a:pPr>
                      <a:endParaRPr lang="en-US" sz="650" dirty="0">
                        <a:solidFill>
                          <a:srgbClr val="7030A0"/>
                        </a:solidFill>
                        <a:latin typeface="Calibri" panose="020F0502020204030204" pitchFamily="34" charset="0"/>
                        <a:cs typeface="Calibri" panose="020F0502020204030204" pitchFamily="34" charset="0"/>
                      </a:endParaRPr>
                    </a:p>
                    <a:p>
                      <a:pPr marL="0" indent="0">
                        <a:buFontTx/>
                        <a:buNone/>
                      </a:pPr>
                      <a:r>
                        <a:rPr lang="en-US" sz="650" dirty="0">
                          <a:solidFill>
                            <a:srgbClr val="7030A0"/>
                          </a:solidFill>
                          <a:latin typeface="Calibri" panose="020F0502020204030204" pitchFamily="34" charset="0"/>
                          <a:cs typeface="Calibri" panose="020F0502020204030204" pitchFamily="34" charset="0"/>
                        </a:rPr>
                        <a:t>38% of children say there isn’t a wide enough range fi sports delivered in PE sessions. </a:t>
                      </a:r>
                    </a:p>
                    <a:p>
                      <a:pPr marL="0" indent="0">
                        <a:buFontTx/>
                        <a:buNone/>
                      </a:pPr>
                      <a:endParaRPr lang="en-US" sz="650" dirty="0">
                        <a:solidFill>
                          <a:srgbClr val="7030A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1C0FE35C-D015-5924-5AA8-4FAE00537F08}"/>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1156B0D5-CD92-3A4E-5E05-AA4D983A4A24}"/>
              </a:ext>
            </a:extLst>
          </p:cNvPr>
          <p:cNvSpPr/>
          <p:nvPr/>
        </p:nvSpPr>
        <p:spPr>
          <a:xfrm>
            <a:off x="17450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832757079"/>
              </p:ext>
            </p:extLst>
          </p:nvPr>
        </p:nvGraphicFramePr>
        <p:xfrm>
          <a:off x="241825" y="193834"/>
          <a:ext cx="5530128" cy="390144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chemeClr val="accent2">
                              <a:lumMod val="75000"/>
                            </a:schemeClr>
                          </a:solidFill>
                          <a:latin typeface="Calibri" panose="020F0502020204030204" pitchFamily="34" charset="0"/>
                          <a:cs typeface="Calibri" panose="020F0502020204030204" pitchFamily="34" charset="0"/>
                        </a:rPr>
                        <a:t>By celebrating all things active in our celebration assembly, we have raised the profile of being active, making it more appealing to a wider variety of children.</a:t>
                      </a:r>
                    </a:p>
                    <a:p>
                      <a:endParaRPr lang="en-US" sz="600" dirty="0">
                        <a:solidFill>
                          <a:schemeClr val="accent2">
                            <a:lumMod val="75000"/>
                          </a:schemeClr>
                        </a:solidFill>
                        <a:latin typeface="Calibri" panose="020F0502020204030204" pitchFamily="34" charset="0"/>
                        <a:cs typeface="Calibri" panose="020F0502020204030204" pitchFamily="34" charset="0"/>
                      </a:endParaRPr>
                    </a:p>
                    <a:p>
                      <a:r>
                        <a:rPr lang="en-US" sz="600" dirty="0">
                          <a:solidFill>
                            <a:schemeClr val="accent2">
                              <a:lumMod val="75000"/>
                            </a:schemeClr>
                          </a:solidFill>
                          <a:latin typeface="Calibri" panose="020F0502020204030204" pitchFamily="34" charset="0"/>
                          <a:cs typeface="Calibri" panose="020F0502020204030204" pitchFamily="34" charset="0"/>
                        </a:rPr>
                        <a:t>The Big Walk and Wheel was introduced to children across the school to ensure a mass participation event. This also involved parents. </a:t>
                      </a:r>
                    </a:p>
                    <a:p>
                      <a:endParaRPr lang="en-US" sz="600" dirty="0">
                        <a:solidFill>
                          <a:schemeClr val="accent2">
                            <a:lumMod val="75000"/>
                          </a:schemeClr>
                        </a:solidFill>
                        <a:latin typeface="Calibri" panose="020F0502020204030204" pitchFamily="34" charset="0"/>
                        <a:cs typeface="Calibri" panose="020F0502020204030204" pitchFamily="34" charset="0"/>
                      </a:endParaRPr>
                    </a:p>
                    <a:p>
                      <a:r>
                        <a:rPr lang="en-US" sz="600" dirty="0">
                          <a:solidFill>
                            <a:schemeClr val="accent2">
                              <a:lumMod val="75000"/>
                            </a:schemeClr>
                          </a:solidFill>
                          <a:latin typeface="Calibri" panose="020F0502020204030204" pitchFamily="34" charset="0"/>
                          <a:cs typeface="Calibri" panose="020F0502020204030204" pitchFamily="34" charset="0"/>
                        </a:rPr>
                        <a:t>Pupils are inspired to be more active through other lessons like PSHE, not just PE. </a:t>
                      </a:r>
                    </a:p>
                    <a:p>
                      <a:endParaRPr lang="en-US" sz="600" dirty="0">
                        <a:solidFill>
                          <a:schemeClr val="accent2">
                            <a:lumMod val="75000"/>
                          </a:schemeClr>
                        </a:solidFill>
                        <a:latin typeface="Calibri" panose="020F0502020204030204" pitchFamily="34" charset="0"/>
                        <a:cs typeface="Calibri" panose="020F0502020204030204" pitchFamily="34" charset="0"/>
                      </a:endParaRPr>
                    </a:p>
                    <a:p>
                      <a:r>
                        <a:rPr lang="en-US" sz="600" dirty="0">
                          <a:solidFill>
                            <a:schemeClr val="accent2">
                              <a:lumMod val="75000"/>
                            </a:schemeClr>
                          </a:solidFill>
                          <a:latin typeface="Calibri" panose="020F0502020204030204" pitchFamily="34" charset="0"/>
                          <a:cs typeface="Calibri" panose="020F0502020204030204" pitchFamily="34" charset="0"/>
                        </a:rPr>
                        <a:t>Y6 sports leaders have been introduced to inspire younger years.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chemeClr val="accent2">
                              <a:lumMod val="75000"/>
                            </a:schemeClr>
                          </a:solidFill>
                          <a:latin typeface="Calibri" panose="020F0502020204030204" pitchFamily="34" charset="0"/>
                          <a:cs typeface="Calibri" panose="020F0502020204030204" pitchFamily="34" charset="0"/>
                        </a:rPr>
                        <a:t>House matches were not able to be brought back across the year. This is a priority to show it matters in the curriculum. </a:t>
                      </a:r>
                    </a:p>
                    <a:p>
                      <a:endParaRPr lang="en-US" sz="600" dirty="0">
                        <a:solidFill>
                          <a:schemeClr val="accent2">
                            <a:lumMod val="75000"/>
                          </a:schemeClr>
                        </a:solidFill>
                        <a:latin typeface="Calibri" panose="020F0502020204030204" pitchFamily="34" charset="0"/>
                        <a:cs typeface="Calibri" panose="020F0502020204030204" pitchFamily="34" charset="0"/>
                      </a:endParaRPr>
                    </a:p>
                    <a:p>
                      <a:r>
                        <a:rPr lang="en-US" sz="600" dirty="0">
                          <a:solidFill>
                            <a:schemeClr val="accent2">
                              <a:lumMod val="75000"/>
                            </a:schemeClr>
                          </a:solidFill>
                          <a:latin typeface="Calibri" panose="020F0502020204030204" pitchFamily="34" charset="0"/>
                          <a:cs typeface="Calibri" panose="020F0502020204030204" pitchFamily="34" charset="0"/>
                        </a:rPr>
                        <a:t>More enrichment days needed for different sports – there was some overlap in current clubs. </a:t>
                      </a:r>
                    </a:p>
                    <a:p>
                      <a:endParaRPr lang="en-US" sz="600" dirty="0">
                        <a:solidFill>
                          <a:schemeClr val="accent2">
                            <a:lumMod val="75000"/>
                          </a:schemeClr>
                        </a:solidFill>
                        <a:latin typeface="Calibri" panose="020F0502020204030204" pitchFamily="34" charset="0"/>
                        <a:cs typeface="Calibri" panose="020F0502020204030204" pitchFamily="34" charset="0"/>
                      </a:endParaRPr>
                    </a:p>
                    <a:p>
                      <a:r>
                        <a:rPr lang="en-US" sz="600" dirty="0">
                          <a:solidFill>
                            <a:schemeClr val="accent2">
                              <a:lumMod val="75000"/>
                            </a:schemeClr>
                          </a:solidFill>
                          <a:latin typeface="Calibri" panose="020F0502020204030204" pitchFamily="34" charset="0"/>
                          <a:cs typeface="Calibri" panose="020F0502020204030204" pitchFamily="34" charset="0"/>
                        </a:rPr>
                        <a:t>Not a huge amount done around sporting events happening around the world. There could have been some link to these events in lessons and PE where appropriate.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rgbClr val="FF003A"/>
                          </a:solidFill>
                          <a:latin typeface="Calibri" panose="020F0502020204030204" pitchFamily="34" charset="0"/>
                          <a:cs typeface="Calibri" panose="020F0502020204030204" pitchFamily="34" charset="0"/>
                        </a:rPr>
                        <a:t>The new PE curriculum has made it possible to deliver a wider range of sports and activities to children.</a:t>
                      </a:r>
                    </a:p>
                    <a:p>
                      <a:endParaRPr lang="en-US" sz="600" dirty="0">
                        <a:solidFill>
                          <a:srgbClr val="FF003A"/>
                        </a:solidFill>
                        <a:latin typeface="Calibri" panose="020F0502020204030204" pitchFamily="34" charset="0"/>
                        <a:cs typeface="Calibri" panose="020F0502020204030204" pitchFamily="34" charset="0"/>
                      </a:endParaRPr>
                    </a:p>
                    <a:p>
                      <a:r>
                        <a:rPr lang="en-US" sz="600" dirty="0">
                          <a:solidFill>
                            <a:srgbClr val="FF003A"/>
                          </a:solidFill>
                          <a:latin typeface="Calibri" panose="020F0502020204030204" pitchFamily="34" charset="0"/>
                          <a:cs typeface="Calibri" panose="020F0502020204030204" pitchFamily="34" charset="0"/>
                        </a:rPr>
                        <a:t>Extra-curricular – Football, Dance, Netball, Multi-sports, Multi-Skills, </a:t>
                      </a:r>
                      <a:r>
                        <a:rPr lang="en-US" sz="600" dirty="0" err="1">
                          <a:solidFill>
                            <a:srgbClr val="FF003A"/>
                          </a:solidFill>
                          <a:latin typeface="Calibri" panose="020F0502020204030204" pitchFamily="34" charset="0"/>
                          <a:cs typeface="Calibri" panose="020F0502020204030204" pitchFamily="34" charset="0"/>
                        </a:rPr>
                        <a:t>Kurling</a:t>
                      </a:r>
                      <a:r>
                        <a:rPr lang="en-US" sz="600" dirty="0">
                          <a:solidFill>
                            <a:srgbClr val="FF003A"/>
                          </a:solidFill>
                          <a:latin typeface="Calibri" panose="020F0502020204030204" pitchFamily="34" charset="0"/>
                          <a:cs typeface="Calibri" panose="020F0502020204030204" pitchFamily="34" charset="0"/>
                        </a:rPr>
                        <a:t>, Cross country.</a:t>
                      </a:r>
                    </a:p>
                    <a:p>
                      <a:endParaRPr lang="en-US" sz="600" dirty="0">
                        <a:solidFill>
                          <a:srgbClr val="FF003A"/>
                        </a:solidFill>
                        <a:latin typeface="Calibri" panose="020F0502020204030204" pitchFamily="34" charset="0"/>
                        <a:cs typeface="Calibri" panose="020F0502020204030204" pitchFamily="34" charset="0"/>
                      </a:endParaRPr>
                    </a:p>
                    <a:p>
                      <a:r>
                        <a:rPr lang="en-US" sz="600" dirty="0">
                          <a:solidFill>
                            <a:srgbClr val="FF003A"/>
                          </a:solidFill>
                          <a:latin typeface="Calibri" panose="020F0502020204030204" pitchFamily="34" charset="0"/>
                          <a:cs typeface="Calibri" panose="020F0502020204030204" pitchFamily="34" charset="0"/>
                        </a:rPr>
                        <a:t>Additional workshops on offer – curriculum time to engage all pupils – Fishing, Olympics, Basketball, </a:t>
                      </a:r>
                      <a:r>
                        <a:rPr lang="en-US" sz="600" dirty="0" err="1">
                          <a:solidFill>
                            <a:srgbClr val="FF003A"/>
                          </a:solidFill>
                          <a:latin typeface="Calibri" panose="020F0502020204030204" pitchFamily="34" charset="0"/>
                          <a:cs typeface="Calibri" panose="020F0502020204030204" pitchFamily="34" charset="0"/>
                        </a:rPr>
                        <a:t>Kulring</a:t>
                      </a:r>
                      <a:r>
                        <a:rPr lang="en-US" sz="600" dirty="0">
                          <a:solidFill>
                            <a:srgbClr val="FF003A"/>
                          </a:solidFill>
                          <a:latin typeface="Calibri" panose="020F0502020204030204" pitchFamily="34" charset="0"/>
                          <a:cs typeface="Calibri" panose="020F0502020204030204" pitchFamily="34" charset="0"/>
                        </a:rPr>
                        <a:t>.</a:t>
                      </a:r>
                    </a:p>
                    <a:p>
                      <a:endParaRPr lang="en-US" sz="600" dirty="0">
                        <a:solidFill>
                          <a:srgbClr val="FF003A"/>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rgbClr val="FF003A"/>
                          </a:solidFill>
                          <a:latin typeface="Calibri" panose="020F0502020204030204" pitchFamily="34" charset="0"/>
                          <a:cs typeface="Calibri" panose="020F0502020204030204" pitchFamily="34" charset="0"/>
                        </a:rPr>
                        <a:t>A big enough focus wasn’t put onto those children who do not take part in any extracurricular clubs in school. </a:t>
                      </a:r>
                    </a:p>
                    <a:p>
                      <a:endParaRPr lang="en-US" sz="600" dirty="0">
                        <a:solidFill>
                          <a:srgbClr val="FF003A"/>
                        </a:solidFill>
                        <a:latin typeface="Calibri" panose="020F0502020204030204" pitchFamily="34" charset="0"/>
                        <a:cs typeface="Calibri" panose="020F0502020204030204" pitchFamily="34" charset="0"/>
                      </a:endParaRPr>
                    </a:p>
                    <a:p>
                      <a:endParaRPr lang="en-US" sz="600" dirty="0">
                        <a:solidFill>
                          <a:srgbClr val="FF003A"/>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chemeClr val="accent3"/>
                          </a:solidFill>
                          <a:latin typeface="Calibri" panose="020F0502020204030204" pitchFamily="34" charset="0"/>
                          <a:cs typeface="Calibri" panose="020F0502020204030204" pitchFamily="34" charset="0"/>
                        </a:rPr>
                        <a:t>Mass participation events on enrichment days - 100% of children across the school took part in a sporting enrichment day. </a:t>
                      </a:r>
                    </a:p>
                    <a:p>
                      <a:endParaRPr lang="en-US" sz="600" dirty="0">
                        <a:solidFill>
                          <a:schemeClr val="accent3"/>
                        </a:solidFill>
                        <a:latin typeface="Calibri" panose="020F0502020204030204" pitchFamily="34" charset="0"/>
                        <a:cs typeface="Calibri" panose="020F0502020204030204" pitchFamily="34" charset="0"/>
                      </a:endParaRPr>
                    </a:p>
                    <a:p>
                      <a:r>
                        <a:rPr lang="en-US" sz="600" dirty="0">
                          <a:solidFill>
                            <a:schemeClr val="accent3"/>
                          </a:solidFill>
                          <a:latin typeface="Calibri" panose="020F0502020204030204" pitchFamily="34" charset="0"/>
                          <a:cs typeface="Calibri" panose="020F0502020204030204" pitchFamily="34" charset="0"/>
                        </a:rPr>
                        <a:t>Year 4-6 Swimming gala – All children in Year 4-6 invited to choose a stroke and race. </a:t>
                      </a:r>
                    </a:p>
                    <a:p>
                      <a:endParaRPr lang="en-US" sz="600" dirty="0">
                        <a:solidFill>
                          <a:schemeClr val="accent3"/>
                        </a:solidFill>
                        <a:latin typeface="Calibri" panose="020F0502020204030204" pitchFamily="34" charset="0"/>
                        <a:cs typeface="Calibri" panose="020F0502020204030204" pitchFamily="34" charset="0"/>
                      </a:endParaRPr>
                    </a:p>
                    <a:p>
                      <a:r>
                        <a:rPr lang="en-US" sz="600" dirty="0">
                          <a:solidFill>
                            <a:schemeClr val="accent3"/>
                          </a:solidFill>
                          <a:latin typeface="Calibri" panose="020F0502020204030204" pitchFamily="34" charset="0"/>
                          <a:cs typeface="Calibri" panose="020F0502020204030204" pitchFamily="34" charset="0"/>
                        </a:rPr>
                        <a:t>Naunton Park entered into more competition than the previous year – new events included (Rounders competition,  Dodgeball festival, Tennis event).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a:solidFill>
                            <a:schemeClr val="accent3"/>
                          </a:solidFill>
                          <a:latin typeface="Calibri" panose="020F0502020204030204" pitchFamily="34" charset="0"/>
                          <a:cs typeface="Calibri" panose="020F0502020204030204" pitchFamily="34" charset="0"/>
                        </a:rPr>
                        <a:t>House matches were not able to be brought back across the year. This is a priority to show it matters in the curriculum. </a:t>
                      </a:r>
                    </a:p>
                    <a:p>
                      <a:endParaRPr lang="en-US" sz="600" dirty="0">
                        <a:solidFill>
                          <a:schemeClr val="accent3"/>
                        </a:solidFill>
                        <a:latin typeface="Calibri" panose="020F0502020204030204" pitchFamily="34" charset="0"/>
                        <a:cs typeface="Calibri" panose="020F0502020204030204" pitchFamily="34" charset="0"/>
                      </a:endParaRPr>
                    </a:p>
                    <a:p>
                      <a:r>
                        <a:rPr lang="en-GB" sz="600" dirty="0">
                          <a:solidFill>
                            <a:schemeClr val="accent3"/>
                          </a:solidFill>
                          <a:latin typeface="Calibri" panose="020F0502020204030204" pitchFamily="34" charset="0"/>
                          <a:cs typeface="Calibri" panose="020F0502020204030204" pitchFamily="34" charset="0"/>
                        </a:rPr>
                        <a:t>Many children voiced the opinion they wanted to represent the school but didn’t have the chance to do so. </a:t>
                      </a:r>
                    </a:p>
                    <a:p>
                      <a:endParaRPr lang="en-GB" sz="600" dirty="0">
                        <a:solidFill>
                          <a:schemeClr val="accent3"/>
                        </a:solidFill>
                        <a:latin typeface="Calibri" panose="020F0502020204030204" pitchFamily="34" charset="0"/>
                        <a:cs typeface="Calibri" panose="020F0502020204030204" pitchFamily="34" charset="0"/>
                      </a:endParaRPr>
                    </a:p>
                    <a:p>
                      <a:endParaRPr lang="en-GB"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696298"/>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t>Think about specific areas of need such as </a:t>
            </a:r>
            <a:r>
              <a:rPr lang="en-US" sz="850" b="1" dirty="0"/>
              <a:t>inactive girls, SEND and disadvantaged pupils</a:t>
            </a:r>
          </a:p>
          <a:p>
            <a:pPr marL="171450" indent="-171450">
              <a:lnSpc>
                <a:spcPct val="124000"/>
              </a:lnSpc>
              <a:buFont typeface="Arial" panose="020B0604020202020204" pitchFamily="34" charset="0"/>
              <a:buChar char="•"/>
            </a:pPr>
            <a:r>
              <a:rPr lang="en-US" sz="850" dirty="0"/>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t>Consider which of the 5 key areas improvements will be focusing on:</a:t>
            </a:r>
          </a:p>
          <a:p>
            <a:pPr marL="228600" indent="-228600">
              <a:lnSpc>
                <a:spcPct val="124000"/>
              </a:lnSpc>
              <a:buFont typeface="+mj-lt"/>
              <a:buAutoNum type="arabicPeriod"/>
            </a:pPr>
            <a:r>
              <a:rPr lang="en-US" sz="700" dirty="0"/>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700" dirty="0"/>
              <a:t>Increasing engagement of all pupils in regular physical activity and sporting activities</a:t>
            </a:r>
          </a:p>
          <a:p>
            <a:pPr marL="228600" indent="-228600">
              <a:lnSpc>
                <a:spcPct val="124000"/>
              </a:lnSpc>
              <a:buFont typeface="+mj-lt"/>
              <a:buAutoNum type="arabicPeriod"/>
            </a:pPr>
            <a:r>
              <a:rPr lang="en-US" sz="700" dirty="0"/>
              <a:t>Raising the profile of PE and sport across the school, to support whole school improvement</a:t>
            </a:r>
          </a:p>
          <a:p>
            <a:pPr marL="228600" indent="-228600">
              <a:lnSpc>
                <a:spcPct val="124000"/>
              </a:lnSpc>
              <a:buFont typeface="+mj-lt"/>
              <a:buAutoNum type="arabicPeriod"/>
            </a:pPr>
            <a:r>
              <a:rPr lang="en-US" sz="700" dirty="0"/>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700" dirty="0"/>
              <a:t>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3230793718"/>
              </p:ext>
            </p:extLst>
          </p:nvPr>
        </p:nvGraphicFramePr>
        <p:xfrm>
          <a:off x="315269" y="2352676"/>
          <a:ext cx="5530128" cy="17807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 – Y4 cohort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25m</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0" dirty="0">
                          <a:solidFill>
                            <a:schemeClr val="accent1">
                              <a:lumMod val="75000"/>
                            </a:schemeClr>
                          </a:solidFill>
                          <a:latin typeface="Calibri" panose="020F0502020204030204" pitchFamily="34" charset="0"/>
                          <a:cs typeface="Calibri" panose="020F0502020204030204" pitchFamily="34" charset="0"/>
                        </a:rPr>
                        <a:t>At the end of Year 4 swimming unit, 87% of pupils could swim 25m.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solidFill>
                            <a:schemeClr val="accent1">
                              <a:lumMod val="75000"/>
                            </a:schemeClr>
                          </a:solidFill>
                          <a:latin typeface="Calibri" panose="020F0502020204030204" pitchFamily="34" charset="0"/>
                          <a:cs typeface="Calibri" panose="020F0502020204030204" pitchFamily="34" charset="0"/>
                        </a:rPr>
                        <a:t>Continue to use swimming lessons in year 5 to improve competence and confidence in swimming across KS2</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0" dirty="0">
                          <a:solidFill>
                            <a:schemeClr val="accent1">
                              <a:lumMod val="75000"/>
                            </a:schemeClr>
                          </a:solidFill>
                          <a:latin typeface="Calibri" panose="020F0502020204030204" pitchFamily="34" charset="0"/>
                          <a:cs typeface="Calibri" panose="020F0502020204030204" pitchFamily="34" charset="0"/>
                        </a:rPr>
                        <a:t>At the end of year 4, 80% of pupils could use a range of strokes effectively.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solidFill>
                            <a:schemeClr val="accent1">
                              <a:lumMod val="75000"/>
                            </a:schemeClr>
                          </a:solidFill>
                          <a:latin typeface="Calibri" panose="020F0502020204030204" pitchFamily="34" charset="0"/>
                          <a:cs typeface="Calibri" panose="020F0502020204030204" pitchFamily="34" charset="0"/>
                        </a:rPr>
                        <a:t>Continue to use swimming lessons in year 5 to improve competence and confidence in swimming across KS2</a:t>
                      </a:r>
                    </a:p>
                    <a:p>
                      <a:endParaRPr lang="en-US" sz="700" dirty="0">
                        <a:solidFill>
                          <a:schemeClr val="accent1">
                            <a:lumMod val="75000"/>
                          </a:schemeClr>
                        </a:solidFill>
                        <a:highlight>
                          <a:srgbClr val="FFFF00"/>
                        </a:highligh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0" dirty="0">
                          <a:solidFill>
                            <a:schemeClr val="accent1">
                              <a:lumMod val="75000"/>
                            </a:schemeClr>
                          </a:solidFill>
                          <a:latin typeface="Calibri" panose="020F0502020204030204" pitchFamily="34" charset="0"/>
                          <a:cs typeface="Calibri" panose="020F0502020204030204" pitchFamily="34" charset="0"/>
                        </a:rPr>
                        <a:t>At the end of year 4, 90% of pupils could perform a safe self rescues.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solidFill>
                            <a:schemeClr val="accent1">
                              <a:lumMod val="75000"/>
                            </a:schemeClr>
                          </a:solidFill>
                          <a:latin typeface="Calibri" panose="020F0502020204030204" pitchFamily="34" charset="0"/>
                          <a:cs typeface="Calibri" panose="020F0502020204030204" pitchFamily="34" charset="0"/>
                        </a:rPr>
                        <a:t>Continue to use swimming lessons in year 5 to improve competence and confidence in swimming across KS2</a:t>
                      </a:r>
                    </a:p>
                    <a:p>
                      <a:endParaRPr lang="en-US" sz="700" dirty="0">
                        <a:solidFill>
                          <a:schemeClr val="accent1">
                            <a:lumMod val="75000"/>
                          </a:schemeClr>
                        </a:solidFill>
                        <a:highlight>
                          <a:srgbClr val="FFFF00"/>
                        </a:highligh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2240165"/>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Please aim to use this as a live working document through the year. </a:t>
            </a:r>
          </a:p>
          <a:p>
            <a:pPr>
              <a:lnSpc>
                <a:spcPct val="124000"/>
              </a:lnSpc>
            </a:pPr>
            <a:endParaRPr lang="en-US" sz="500" dirty="0"/>
          </a:p>
          <a:p>
            <a:pPr marL="171450" indent="-171450">
              <a:lnSpc>
                <a:spcPct val="124000"/>
              </a:lnSpc>
              <a:buFont typeface="Arial" panose="020B0604020202020204" pitchFamily="34" charset="0"/>
              <a:buChar char="•"/>
            </a:pPr>
            <a:r>
              <a:rPr lang="en-US" sz="850" dirty="0"/>
              <a:t>Keep returning to this to evidence adaptations and progress made through the PESSPA opportunities you provide.</a:t>
            </a:r>
          </a:p>
          <a:p>
            <a:pPr>
              <a:lnSpc>
                <a:spcPct val="124000"/>
              </a:lnSpc>
            </a:pPr>
            <a:endParaRPr lang="en-US" sz="500" dirty="0"/>
          </a:p>
          <a:p>
            <a:pPr marL="171450" indent="-171450">
              <a:lnSpc>
                <a:spcPct val="124000"/>
              </a:lnSpc>
              <a:buFont typeface="Arial" panose="020B0604020202020204" pitchFamily="34" charset="0"/>
              <a:buChar char="•"/>
            </a:pPr>
            <a:r>
              <a:rPr lang="en-US" sz="850" dirty="0"/>
              <a:t>There is no set number of objectives you must have. </a:t>
            </a:r>
          </a:p>
          <a:p>
            <a:pPr>
              <a:lnSpc>
                <a:spcPct val="124000"/>
              </a:lnSpc>
            </a:pPr>
            <a:endParaRPr lang="en-US" sz="500" dirty="0"/>
          </a:p>
          <a:p>
            <a:pPr marL="171450" indent="-171450">
              <a:lnSpc>
                <a:spcPct val="124000"/>
              </a:lnSpc>
              <a:buFont typeface="Arial" panose="020B0604020202020204" pitchFamily="34" charset="0"/>
              <a:buChar char="•"/>
            </a:pPr>
            <a:r>
              <a:rPr lang="en-US" sz="850" dirty="0"/>
              <a:t>Make as many or as few as you see fit that will support your aims for the year ahead. </a:t>
            </a:r>
          </a:p>
          <a:p>
            <a:pPr>
              <a:lnSpc>
                <a:spcPct val="124000"/>
              </a:lnSpc>
            </a:pPr>
            <a:endParaRPr lang="en-US" sz="500" dirty="0"/>
          </a:p>
          <a:p>
            <a:pPr marL="171450" indent="-171450">
              <a:lnSpc>
                <a:spcPct val="124000"/>
              </a:lnSpc>
              <a:buFont typeface="Arial" panose="020B0604020202020204" pitchFamily="34" charset="0"/>
              <a:buChar char="•"/>
            </a:pPr>
            <a:r>
              <a:rPr lang="en-US" sz="850" dirty="0"/>
              <a:t>Consider which of the 5 key areas improvements will be focusing on: </a:t>
            </a:r>
          </a:p>
          <a:p>
            <a:pPr>
              <a:lnSpc>
                <a:spcPct val="124000"/>
              </a:lnSpc>
            </a:pPr>
            <a:endParaRPr lang="en-US" sz="500" dirty="0"/>
          </a:p>
          <a:p>
            <a:pPr marL="228600" indent="-228600">
              <a:lnSpc>
                <a:spcPct val="124000"/>
              </a:lnSpc>
              <a:buFont typeface="+mj-lt"/>
              <a:buAutoNum type="arabicPeriod"/>
            </a:pPr>
            <a:r>
              <a:rPr lang="en-US" sz="700" dirty="0">
                <a:solidFill>
                  <a:srgbClr val="0070C0"/>
                </a:solidFill>
              </a:rPr>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700" dirty="0">
                <a:solidFill>
                  <a:srgbClr val="7030A0"/>
                </a:solidFill>
              </a:rPr>
              <a:t>Increasing engagement of all pupils in regular physical activity and sporting activities</a:t>
            </a:r>
          </a:p>
          <a:p>
            <a:pPr marL="228600" indent="-228600">
              <a:lnSpc>
                <a:spcPct val="124000"/>
              </a:lnSpc>
              <a:buFont typeface="+mj-lt"/>
              <a:buAutoNum type="arabicPeriod"/>
            </a:pPr>
            <a:r>
              <a:rPr lang="en-US" sz="700" dirty="0">
                <a:solidFill>
                  <a:schemeClr val="accent6">
                    <a:lumMod val="75000"/>
                  </a:schemeClr>
                </a:solidFill>
              </a:rPr>
              <a:t>Raising the profile of PE and sport across the school, to support whole school improvement</a:t>
            </a:r>
          </a:p>
          <a:p>
            <a:pPr marL="228600" indent="-228600">
              <a:lnSpc>
                <a:spcPct val="124000"/>
              </a:lnSpc>
              <a:buFont typeface="+mj-lt"/>
              <a:buAutoNum type="arabicPeriod"/>
            </a:pPr>
            <a:r>
              <a:rPr lang="en-US" sz="700" dirty="0">
                <a:solidFill>
                  <a:srgbClr val="FF0000"/>
                </a:solidFill>
              </a:rPr>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700" dirty="0">
                <a:solidFill>
                  <a:srgbClr val="FF0066"/>
                </a:solidFill>
              </a:rPr>
              <a:t>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E8B5FDB1-5538-DC46-5C8D-0386BD9BBC8C}"/>
              </a:ext>
            </a:extLst>
          </p:cNvPr>
          <p:cNvSpPr/>
          <p:nvPr/>
        </p:nvSpPr>
        <p:spPr>
          <a:xfrm>
            <a:off x="16752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1513650575"/>
              </p:ext>
            </p:extLst>
          </p:nvPr>
        </p:nvGraphicFramePr>
        <p:xfrm>
          <a:off x="241825" y="283020"/>
          <a:ext cx="5530128" cy="2451287"/>
        </p:xfrm>
        <a:graphic>
          <a:graphicData uri="http://schemas.openxmlformats.org/drawingml/2006/table">
            <a:tbl>
              <a:tblPr firstRow="1" bandRow="1">
                <a:tableStyleId>{5C22544A-7EE6-4342-B048-85BDC9FD1C3A}</a:tableStyleId>
              </a:tblPr>
              <a:tblGrid>
                <a:gridCol w="1290205">
                  <a:extLst>
                    <a:ext uri="{9D8B030D-6E8A-4147-A177-3AD203B41FA5}">
                      <a16:colId xmlns:a16="http://schemas.microsoft.com/office/drawing/2014/main" val="1397519339"/>
                    </a:ext>
                  </a:extLst>
                </a:gridCol>
                <a:gridCol w="1515011">
                  <a:extLst>
                    <a:ext uri="{9D8B030D-6E8A-4147-A177-3AD203B41FA5}">
                      <a16:colId xmlns:a16="http://schemas.microsoft.com/office/drawing/2014/main" val="279180329"/>
                    </a:ext>
                  </a:extLst>
                </a:gridCol>
                <a:gridCol w="1362456">
                  <a:extLst>
                    <a:ext uri="{9D8B030D-6E8A-4147-A177-3AD203B41FA5}">
                      <a16:colId xmlns:a16="http://schemas.microsoft.com/office/drawing/2014/main" val="1419483341"/>
                    </a:ext>
                  </a:extLst>
                </a:gridCol>
                <a:gridCol w="1362456">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algn="l">
                        <a:lnSpc>
                          <a:spcPct val="100000"/>
                        </a:lnSpc>
                      </a:pPr>
                      <a:r>
                        <a:rPr lang="en-US" sz="600" dirty="0">
                          <a:solidFill>
                            <a:srgbClr val="0070C0"/>
                          </a:solidFill>
                          <a:latin typeface="Calibri" panose="020F0502020204030204" pitchFamily="34" charset="0"/>
                          <a:cs typeface="Calibri" panose="020F0502020204030204" pitchFamily="34" charset="0"/>
                        </a:rPr>
                        <a:t>Focus on assessment of PE to ensure that children are receiving quality teaching and that CPD/coaching is delivered to those who need it. </a:t>
                      </a:r>
                    </a:p>
                    <a:p>
                      <a:pPr algn="l">
                        <a:lnSpc>
                          <a:spcPct val="100000"/>
                        </a:lnSpc>
                      </a:pPr>
                      <a:endParaRPr lang="en-US" sz="600" dirty="0">
                        <a:solidFill>
                          <a:srgbClr val="0070C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0070C0"/>
                          </a:solidFill>
                          <a:latin typeface="Calibri" panose="020F0502020204030204" pitchFamily="34" charset="0"/>
                          <a:cs typeface="Calibri" panose="020F0502020204030204" pitchFamily="34" charset="0"/>
                        </a:rPr>
                        <a:t>To ensure all children are participating in high quality teaching of PE, being active for at least 2 hours of curriculum time a week.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0070C0"/>
                          </a:solidFill>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p>
                    <a:p>
                      <a:pPr algn="l">
                        <a:lnSpc>
                          <a:spcPct val="100000"/>
                        </a:lnSpc>
                      </a:pPr>
                      <a:endParaRPr lang="en-US" sz="600" dirty="0">
                        <a:solidFill>
                          <a:srgbClr val="0070C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600" dirty="0">
                          <a:solidFill>
                            <a:srgbClr val="0070C0"/>
                          </a:solidFill>
                          <a:latin typeface="Calibri" panose="020F0502020204030204" pitchFamily="34" charset="0"/>
                          <a:cs typeface="Calibri" panose="020F0502020204030204" pitchFamily="34" charset="0"/>
                        </a:rPr>
                        <a:t>Pupils attainment data,</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600" dirty="0">
                          <a:solidFill>
                            <a:srgbClr val="0070C0"/>
                          </a:solidFill>
                          <a:latin typeface="Calibri" panose="020F0502020204030204" pitchFamily="34" charset="0"/>
                          <a:cs typeface="Calibri" panose="020F0502020204030204" pitchFamily="34" charset="0"/>
                        </a:rPr>
                        <a:t>Lesson observation reviews</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600" dirty="0">
                          <a:solidFill>
                            <a:srgbClr val="0070C0"/>
                          </a:solidFill>
                          <a:latin typeface="Calibri" panose="020F0502020204030204" pitchFamily="34" charset="0"/>
                          <a:cs typeface="Calibri" panose="020F0502020204030204" pitchFamily="34" charset="0"/>
                        </a:rPr>
                        <a:t>Pupil voice.</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600" dirty="0">
                          <a:solidFill>
                            <a:srgbClr val="0070C0"/>
                          </a:solidFill>
                          <a:latin typeface="Calibri" panose="020F0502020204030204" pitchFamily="34" charset="0"/>
                          <a:cs typeface="Calibri" panose="020F0502020204030204" pitchFamily="34" charset="0"/>
                        </a:rPr>
                        <a:t>Staff confidence surveys</a:t>
                      </a:r>
                    </a:p>
                    <a:p>
                      <a:pPr marL="171450" marR="0" lvl="0" indent="-171450" algn="l" defTabSz="575981" rtl="0" eaLnBrk="1" fontAlgn="auto" latinLnBrk="0" hangingPunct="1">
                        <a:lnSpc>
                          <a:spcPct val="100000"/>
                        </a:lnSpc>
                        <a:spcBef>
                          <a:spcPts val="0"/>
                        </a:spcBef>
                        <a:spcAft>
                          <a:spcPts val="0"/>
                        </a:spcAft>
                        <a:buClrTx/>
                        <a:buSzTx/>
                        <a:buFontTx/>
                        <a:buChar char="-"/>
                        <a:tabLst/>
                        <a:defRPr/>
                      </a:pPr>
                      <a:endParaRPr lang="en-US" sz="600" dirty="0">
                        <a:solidFill>
                          <a:srgbClr val="0070C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0070C0"/>
                          </a:solidFill>
                          <a:effectLst/>
                          <a:latin typeface="Calibri" panose="020F0502020204030204" pitchFamily="34" charset="0"/>
                          <a:cs typeface="Calibri" panose="020F0502020204030204" pitchFamily="34" charset="0"/>
                        </a:rPr>
                        <a:t>Ensure that more than 1 year group receives CPD from coaches/sports leaders throughout the year.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0070C0"/>
                          </a:solidFill>
                          <a:latin typeface="Calibri" panose="020F0502020204030204" pitchFamily="34" charset="0"/>
                          <a:cs typeface="Calibri" panose="020F0502020204030204" pitchFamily="34" charset="0"/>
                        </a:rPr>
                        <a:t>To ensure that more children have exposure to quality teaching of sports and skills and teachers can use this in future lessons like Year 3 staff have done.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0070C0"/>
                          </a:solidFill>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Tx/>
                        <a:buChar char="-"/>
                      </a:pPr>
                      <a:r>
                        <a:rPr lang="en-US" sz="600" dirty="0">
                          <a:solidFill>
                            <a:srgbClr val="0070C0"/>
                          </a:solidFill>
                          <a:latin typeface="Calibri" panose="020F0502020204030204" pitchFamily="34" charset="0"/>
                          <a:cs typeface="Calibri" panose="020F0502020204030204" pitchFamily="34" charset="0"/>
                        </a:rPr>
                        <a:t>Termly tracker outlining support for each year group</a:t>
                      </a:r>
                    </a:p>
                    <a:p>
                      <a:pPr marL="171450" indent="-171450" algn="l">
                        <a:lnSpc>
                          <a:spcPct val="100000"/>
                        </a:lnSpc>
                        <a:buFontTx/>
                        <a:buChar char="-"/>
                      </a:pPr>
                      <a:r>
                        <a:rPr lang="en-US" sz="600" dirty="0">
                          <a:solidFill>
                            <a:srgbClr val="0070C0"/>
                          </a:solidFill>
                          <a:latin typeface="Calibri" panose="020F0502020204030204" pitchFamily="34" charset="0"/>
                          <a:cs typeface="Calibri" panose="020F0502020204030204" pitchFamily="34" charset="0"/>
                        </a:rPr>
                        <a:t>Staff meeting feedback </a:t>
                      </a:r>
                    </a:p>
                    <a:p>
                      <a:pPr marL="171450" indent="-171450" algn="l">
                        <a:lnSpc>
                          <a:spcPct val="100000"/>
                        </a:lnSpc>
                        <a:buFontTx/>
                        <a:buChar char="-"/>
                      </a:pPr>
                      <a:endParaRPr lang="en-US" sz="600" dirty="0">
                        <a:solidFill>
                          <a:srgbClr val="0070C0"/>
                        </a:solidFill>
                        <a:latin typeface="Calibri" panose="020F0502020204030204" pitchFamily="34" charset="0"/>
                        <a:cs typeface="Calibri" panose="020F0502020204030204" pitchFamily="34" charset="0"/>
                      </a:endParaRPr>
                    </a:p>
                    <a:p>
                      <a:pPr algn="l">
                        <a:lnSpc>
                          <a:spcPct val="100000"/>
                        </a:lnSpc>
                      </a:pPr>
                      <a:endParaRPr lang="en-US" sz="200" dirty="0">
                        <a:solidFill>
                          <a:srgbClr val="7030A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7030A0"/>
                          </a:solidFill>
                          <a:latin typeface="Calibri" panose="020F0502020204030204" pitchFamily="34" charset="0"/>
                          <a:cs typeface="Calibri" panose="020F0502020204030204" pitchFamily="34" charset="0"/>
                        </a:rPr>
                        <a:t>To use OPAL leader and Spots Leaders effectively to engage children who have a lack of interest in sports/extracurricular clubs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accent3"/>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7030A0"/>
                          </a:solidFill>
                          <a:latin typeface="Calibri" panose="020F0502020204030204" pitchFamily="34" charset="0"/>
                          <a:cs typeface="Calibri" panose="020F0502020204030204" pitchFamily="34" charset="0"/>
                        </a:rPr>
                        <a:t>Through pupil voice and informal conversations across both key stages, some children have expressed they don’t like playing ‘sport’ but they like being active and playing ‘games’.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7030A0"/>
                          </a:solidFill>
                        </a:rPr>
                        <a:t>Increasing engagement of all pupils in regular physical activity and sporting activities</a:t>
                      </a: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Tx/>
                        <a:buChar char="-"/>
                      </a:pPr>
                      <a:r>
                        <a:rPr lang="en-US" sz="600" dirty="0">
                          <a:solidFill>
                            <a:srgbClr val="7030A0"/>
                          </a:solidFill>
                          <a:latin typeface="Calibri" panose="020F0502020204030204" pitchFamily="34" charset="0"/>
                          <a:cs typeface="Calibri" panose="020F0502020204030204" pitchFamily="34" charset="0"/>
                        </a:rPr>
                        <a:t>End of Year pupil Voice</a:t>
                      </a:r>
                    </a:p>
                    <a:p>
                      <a:pPr marL="171450" indent="-171450" algn="l">
                        <a:lnSpc>
                          <a:spcPct val="100000"/>
                        </a:lnSpc>
                        <a:buFontTx/>
                        <a:buChar char="-"/>
                      </a:pPr>
                      <a:r>
                        <a:rPr lang="en-US" sz="600" dirty="0">
                          <a:solidFill>
                            <a:srgbClr val="7030A0"/>
                          </a:solidFill>
                          <a:latin typeface="Calibri" panose="020F0502020204030204" pitchFamily="34" charset="0"/>
                          <a:cs typeface="Calibri" panose="020F0502020204030204" pitchFamily="34" charset="0"/>
                        </a:rPr>
                        <a:t>Pupil tracker for lunchtime engagement from OPAL Play Lead.</a:t>
                      </a:r>
                    </a:p>
                    <a:p>
                      <a:pPr marL="171450" indent="-171450" algn="l">
                        <a:lnSpc>
                          <a:spcPct val="100000"/>
                        </a:lnSpc>
                        <a:buFontTx/>
                        <a:buChar char="-"/>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7030A0"/>
                          </a:solidFill>
                          <a:latin typeface="Calibri" panose="020F0502020204030204" pitchFamily="34" charset="0"/>
                          <a:cs typeface="Calibri" panose="020F0502020204030204" pitchFamily="34" charset="0"/>
                        </a:rPr>
                        <a:t>To use promote activities at lunchtime and increase engagement in movement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7030A0"/>
                          </a:solidFill>
                          <a:latin typeface="Calibri" panose="020F0502020204030204" pitchFamily="34" charset="0"/>
                          <a:cs typeface="Calibri" panose="020F0502020204030204" pitchFamily="34" charset="0"/>
                        </a:rPr>
                        <a:t>To make sure that the majority of pupil in school have active time during the day. </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7030A0"/>
                          </a:solidFill>
                        </a:rPr>
                        <a:t>Increasing engagement of all pupils in regular physical activity and sporting activities</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600" dirty="0">
                          <a:solidFill>
                            <a:srgbClr val="7030A0"/>
                          </a:solidFill>
                        </a:rPr>
                        <a:t>End of year audit</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600" dirty="0">
                          <a:solidFill>
                            <a:srgbClr val="7030A0"/>
                          </a:solidFill>
                        </a:rPr>
                        <a:t>Pupil voice </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600" dirty="0" err="1">
                          <a:solidFill>
                            <a:srgbClr val="7030A0"/>
                          </a:solidFill>
                        </a:rPr>
                        <a:t>Photgraphs</a:t>
                      </a:r>
                      <a:endParaRPr lang="en-US" sz="600" dirty="0">
                        <a:solidFill>
                          <a:srgbClr val="7030A0"/>
                        </a:solidFill>
                      </a:endParaRP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E8B5FDB1-5538-DC46-5C8D-0386BD9BBC8C}"/>
              </a:ext>
            </a:extLst>
          </p:cNvPr>
          <p:cNvSpPr/>
          <p:nvPr/>
        </p:nvSpPr>
        <p:spPr>
          <a:xfrm>
            <a:off x="16752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1281229220"/>
              </p:ext>
            </p:extLst>
          </p:nvPr>
        </p:nvGraphicFramePr>
        <p:xfrm>
          <a:off x="241825" y="283020"/>
          <a:ext cx="5530128" cy="3030407"/>
        </p:xfrm>
        <a:graphic>
          <a:graphicData uri="http://schemas.openxmlformats.org/drawingml/2006/table">
            <a:tbl>
              <a:tblPr firstRow="1" bandRow="1">
                <a:tableStyleId>{5C22544A-7EE6-4342-B048-85BDC9FD1C3A}</a:tableStyleId>
              </a:tblPr>
              <a:tblGrid>
                <a:gridCol w="1290205">
                  <a:extLst>
                    <a:ext uri="{9D8B030D-6E8A-4147-A177-3AD203B41FA5}">
                      <a16:colId xmlns:a16="http://schemas.microsoft.com/office/drawing/2014/main" val="1397519339"/>
                    </a:ext>
                  </a:extLst>
                </a:gridCol>
                <a:gridCol w="1515011">
                  <a:extLst>
                    <a:ext uri="{9D8B030D-6E8A-4147-A177-3AD203B41FA5}">
                      <a16:colId xmlns:a16="http://schemas.microsoft.com/office/drawing/2014/main" val="279180329"/>
                    </a:ext>
                  </a:extLst>
                </a:gridCol>
                <a:gridCol w="1362456">
                  <a:extLst>
                    <a:ext uri="{9D8B030D-6E8A-4147-A177-3AD203B41FA5}">
                      <a16:colId xmlns:a16="http://schemas.microsoft.com/office/drawing/2014/main" val="1419483341"/>
                    </a:ext>
                  </a:extLst>
                </a:gridCol>
                <a:gridCol w="1362456">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accent3"/>
                          </a:solidFill>
                          <a:latin typeface="Calibri" panose="020F0502020204030204" pitchFamily="34" charset="0"/>
                          <a:cs typeface="Calibri" panose="020F0502020204030204" pitchFamily="34" charset="0"/>
                        </a:rPr>
                        <a:t>Provide regular intra school competition, as well as all pupils accessing inter competitions against other schools. </a:t>
                      </a:r>
                      <a:endParaRPr lang="en-US" sz="600" dirty="0">
                        <a:latin typeface="Calibri" panose="020F0502020204030204" pitchFamily="34" charset="0"/>
                        <a:cs typeface="Calibri" panose="020F0502020204030204" pitchFamily="34" charset="0"/>
                      </a:endParaRPr>
                    </a:p>
                    <a:p>
                      <a:pPr algn="l">
                        <a:lnSpc>
                          <a:spcPct val="100000"/>
                        </a:lnSpc>
                      </a:pPr>
                      <a:endParaRPr lang="en-US" sz="600" dirty="0">
                        <a:solidFill>
                          <a:srgbClr val="0070C0"/>
                        </a:solidFill>
                        <a:latin typeface="Calibri" panose="020F0502020204030204" pitchFamily="34" charset="0"/>
                        <a:cs typeface="Calibri" panose="020F0502020204030204" pitchFamily="34" charset="0"/>
                      </a:endParaRPr>
                    </a:p>
                    <a:p>
                      <a:pPr algn="l">
                        <a:lnSpc>
                          <a:spcPct val="100000"/>
                        </a:lnSpc>
                      </a:pPr>
                      <a:endParaRPr lang="en-US" sz="600" dirty="0">
                        <a:solidFill>
                          <a:srgbClr val="0070C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accent3"/>
                          </a:solidFill>
                          <a:latin typeface="Calibri" panose="020F0502020204030204" pitchFamily="34" charset="0"/>
                          <a:cs typeface="Calibri" panose="020F0502020204030204" pitchFamily="34" charset="0"/>
                        </a:rPr>
                        <a:t>To ensure all pupils can access competition in school and have exposure to a selection of sport they wouldn't usually have in their lives. Children can gain key life skills from these events. </a:t>
                      </a:r>
                    </a:p>
                    <a:p>
                      <a:pPr algn="l">
                        <a:lnSpc>
                          <a:spcPct val="100000"/>
                        </a:lnSpc>
                      </a:pPr>
                      <a:endParaRPr lang="en-US" sz="600" dirty="0">
                        <a:solidFill>
                          <a:srgbClr val="FF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accent6">
                              <a:lumMod val="75000"/>
                            </a:schemeClr>
                          </a:solidFill>
                        </a:rPr>
                        <a:t>Raising the profile of PE and sport across the school, to support whole school improvement</a:t>
                      </a:r>
                    </a:p>
                    <a:p>
                      <a:pPr algn="l">
                        <a:lnSpc>
                          <a:spcPct val="100000"/>
                        </a:lnSpc>
                      </a:pPr>
                      <a:endParaRPr lang="en-US" sz="600" dirty="0">
                        <a:solidFill>
                          <a:srgbClr val="0070C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accent3"/>
                          </a:solidFill>
                          <a:latin typeface="Calibri" panose="020F0502020204030204" pitchFamily="34" charset="0"/>
                          <a:cs typeface="Calibri" panose="020F0502020204030204" pitchFamily="34" charset="0"/>
                        </a:rPr>
                        <a:t>Competition formats and planning for all intra lesson level competitions, all inter competitions hosted at our school and sports day. </a:t>
                      </a:r>
                    </a:p>
                    <a:p>
                      <a:pPr algn="l">
                        <a:lnSpc>
                          <a:spcPct val="100000"/>
                        </a:lnSpc>
                      </a:pPr>
                      <a:endParaRPr lang="en-US" sz="200" dirty="0">
                        <a:solidFill>
                          <a:schemeClr val="accent3"/>
                        </a:solidFill>
                        <a:latin typeface="Calibri" panose="020F0502020204030204" pitchFamily="34" charset="0"/>
                        <a:cs typeface="Calibri" panose="020F0502020204030204" pitchFamily="34" charset="0"/>
                      </a:endParaRPr>
                    </a:p>
                    <a:p>
                      <a:pPr algn="l">
                        <a:lnSpc>
                          <a:spcPct val="100000"/>
                        </a:lnSpc>
                      </a:pPr>
                      <a:r>
                        <a:rPr lang="en-US" sz="600" dirty="0">
                          <a:solidFill>
                            <a:schemeClr val="accent3"/>
                          </a:solidFill>
                          <a:latin typeface="Calibri" panose="020F0502020204030204" pitchFamily="34" charset="0"/>
                          <a:cs typeface="Calibri" panose="020F0502020204030204" pitchFamily="34" charset="0"/>
                        </a:rPr>
                        <a:t>Virtual multi skills league format and results.</a:t>
                      </a:r>
                    </a:p>
                    <a:p>
                      <a:pPr algn="l">
                        <a:lnSpc>
                          <a:spcPct val="100000"/>
                        </a:lnSpc>
                      </a:pPr>
                      <a:endParaRPr lang="en-US" sz="200" dirty="0">
                        <a:solidFill>
                          <a:schemeClr val="accent3"/>
                        </a:solidFill>
                        <a:latin typeface="Calibri" panose="020F0502020204030204" pitchFamily="34" charset="0"/>
                        <a:cs typeface="Calibri" panose="020F0502020204030204" pitchFamily="34" charset="0"/>
                      </a:endParaRPr>
                    </a:p>
                    <a:p>
                      <a:pPr algn="l">
                        <a:lnSpc>
                          <a:spcPct val="100000"/>
                        </a:lnSpc>
                      </a:pPr>
                      <a:r>
                        <a:rPr lang="en-US" sz="600" dirty="0">
                          <a:solidFill>
                            <a:schemeClr val="accent3"/>
                          </a:solidFill>
                          <a:latin typeface="Calibri" panose="020F0502020204030204" pitchFamily="34" charset="0"/>
                          <a:cs typeface="Calibri" panose="020F0502020204030204" pitchFamily="34" charset="0"/>
                        </a:rPr>
                        <a:t>Competition calendar and register of participants.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rgbClr val="FF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algn="l">
                        <a:lnSpc>
                          <a:spcPct val="100000"/>
                        </a:lnSpc>
                      </a:pPr>
                      <a:r>
                        <a:rPr lang="en-GB" sz="600" dirty="0">
                          <a:solidFill>
                            <a:srgbClr val="FF0000"/>
                          </a:solidFill>
                          <a:latin typeface="Calibri" panose="020F0502020204030204" pitchFamily="34" charset="0"/>
                          <a:cs typeface="Calibri" panose="020F0502020204030204" pitchFamily="34" charset="0"/>
                        </a:rPr>
                        <a:t>To implement new sports into the curriculum and make sure children are exposed to a wide range of physical activity, peaking interest in activities not usually accessible to children.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7030A0"/>
                          </a:solidFill>
                          <a:latin typeface="Calibri" panose="020F0502020204030204" pitchFamily="34" charset="0"/>
                          <a:cs typeface="Calibri" panose="020F0502020204030204" pitchFamily="34" charset="0"/>
                        </a:rPr>
                        <a:t>.</a:t>
                      </a:r>
                      <a:r>
                        <a:rPr lang="en-US" sz="600" dirty="0">
                          <a:solidFill>
                            <a:srgbClr val="FF0000"/>
                          </a:solidFill>
                          <a:latin typeface="Calibri" panose="020F0502020204030204" pitchFamily="34" charset="0"/>
                          <a:cs typeface="Calibri" panose="020F0502020204030204" pitchFamily="34" charset="0"/>
                        </a:rPr>
                        <a:t> To ensure children who may not enjoy ‘mainstream’ sports are enthused by PE and physical activity</a:t>
                      </a: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rgbClr val="FF0000"/>
                          </a:solidFill>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FF0000"/>
                          </a:solidFill>
                          <a:latin typeface="Calibri" panose="020F0502020204030204" pitchFamily="34" charset="0"/>
                          <a:cs typeface="Calibri" panose="020F0502020204030204" pitchFamily="34" charset="0"/>
                        </a:rPr>
                        <a:t>New Curriculum plan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rgbClr val="FF0000"/>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FF0000"/>
                          </a:solidFill>
                          <a:latin typeface="Calibri" panose="020F0502020204030204" pitchFamily="34" charset="0"/>
                          <a:cs typeface="Calibri" panose="020F0502020204030204" pitchFamily="34" charset="0"/>
                        </a:rPr>
                        <a:t>Pupil voice results </a:t>
                      </a: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FF0066"/>
                          </a:solidFill>
                          <a:latin typeface="Calibri" panose="020F0502020204030204" pitchFamily="34" charset="0"/>
                          <a:cs typeface="Calibri" panose="020F0502020204030204" pitchFamily="34" charset="0"/>
                        </a:rPr>
                        <a:t>To create events and competitions where children do not feel the pressure of  teams/regular sport, increasing participation.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rgbClr val="FF0066"/>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rgbClr val="FF0066"/>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rgbClr val="FF0066"/>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rgbClr val="FF0066"/>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FF0066"/>
                          </a:solidFill>
                          <a:latin typeface="Calibri" panose="020F0502020204030204" pitchFamily="34" charset="0"/>
                          <a:cs typeface="Calibri" panose="020F0502020204030204" pitchFamily="34" charset="0"/>
                        </a:rPr>
                        <a:t>To ensure all children have the chance to compete in competitive sport across the year.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FF0066"/>
                          </a:solidFill>
                          <a:latin typeface="Calibri" panose="020F0502020204030204" pitchFamily="34" charset="0"/>
                          <a:cs typeface="Calibri" panose="020F0502020204030204" pitchFamily="34" charset="0"/>
                        </a:rPr>
                        <a:t>For children to build key skills and have experiences of competitive sports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FF0066"/>
                          </a:solidFill>
                          <a:latin typeface="Calibri" panose="020F0502020204030204" pitchFamily="34" charset="0"/>
                          <a:cs typeface="Calibri" panose="020F0502020204030204" pitchFamily="34" charset="0"/>
                        </a:rPr>
                        <a:t>Increasing participation in competitive sport</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FF0066"/>
                          </a:solidFill>
                          <a:latin typeface="Calibri" panose="020F0502020204030204" pitchFamily="34" charset="0"/>
                          <a:cs typeface="Calibri" panose="020F0502020204030204" pitchFamily="34" charset="0"/>
                        </a:rPr>
                        <a:t>Pupil voice </a:t>
                      </a:r>
                    </a:p>
                    <a:p>
                      <a:pPr algn="l">
                        <a:lnSpc>
                          <a:spcPct val="100000"/>
                        </a:lnSpc>
                      </a:pPr>
                      <a:endParaRPr lang="en-US" sz="600" dirty="0">
                        <a:solidFill>
                          <a:srgbClr val="FF0066"/>
                        </a:solidFill>
                        <a:latin typeface="Calibri" panose="020F0502020204030204" pitchFamily="34" charset="0"/>
                        <a:cs typeface="Calibri" panose="020F0502020204030204" pitchFamily="34" charset="0"/>
                      </a:endParaRPr>
                    </a:p>
                    <a:p>
                      <a:pPr algn="l">
                        <a:lnSpc>
                          <a:spcPct val="100000"/>
                        </a:lnSpc>
                      </a:pPr>
                      <a:r>
                        <a:rPr lang="en-US" sz="600" dirty="0">
                          <a:solidFill>
                            <a:srgbClr val="FF0066"/>
                          </a:solidFill>
                          <a:latin typeface="Calibri" panose="020F0502020204030204" pitchFamily="34" charset="0"/>
                          <a:cs typeface="Calibri" panose="020F0502020204030204" pitchFamily="34" charset="0"/>
                        </a:rPr>
                        <a:t>Participation Tracker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2526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Provide PE CPD and support to all staff</a:t>
            </a:r>
          </a:p>
        </p:txBody>
      </p:sp>
      <p:graphicFrame>
        <p:nvGraphicFramePr>
          <p:cNvPr id="5" name="Table 4">
            <a:extLst>
              <a:ext uri="{FF2B5EF4-FFF2-40B4-BE49-F238E27FC236}">
                <a16:creationId xmlns:a16="http://schemas.microsoft.com/office/drawing/2014/main" id="{F0477A34-6993-9246-FC0C-49BD67304B48}"/>
              </a:ext>
            </a:extLst>
          </p:cNvPr>
          <p:cNvGraphicFramePr>
            <a:graphicFrameLocks noGrp="1"/>
          </p:cNvGraphicFramePr>
          <p:nvPr>
            <p:extLst>
              <p:ext uri="{D42A27DB-BD31-4B8C-83A1-F6EECF244321}">
                <p14:modId xmlns:p14="http://schemas.microsoft.com/office/powerpoint/2010/main" val="1072399285"/>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16380">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0070C0"/>
                          </a:solidFill>
                          <a:latin typeface="Calibri" panose="020F0502020204030204" pitchFamily="34" charset="0"/>
                          <a:cs typeface="Calibri" panose="020F0502020204030204" pitchFamily="34" charset="0"/>
                        </a:rPr>
                        <a:t>To ensure all children are participating in high quality teaching of PE, being active for at least 2 hours of curriculum time a week. </a:t>
                      </a:r>
                    </a:p>
                    <a:p>
                      <a:pPr algn="l">
                        <a:lnSpc>
                          <a:spcPct val="100000"/>
                        </a:lnSpc>
                      </a:pPr>
                      <a:endParaRPr lang="en-US" sz="600" dirty="0">
                        <a:solidFill>
                          <a:srgbClr val="0070C0"/>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0070C0"/>
                          </a:solidFill>
                          <a:effectLst/>
                          <a:latin typeface="Calibri" panose="020F0502020204030204" pitchFamily="34" charset="0"/>
                          <a:cs typeface="Calibri" panose="020F0502020204030204" pitchFamily="34" charset="0"/>
                        </a:rPr>
                        <a:t>Ensure that more than 1 year group receives CPD from coaches/sports leaders throughout the year. </a:t>
                      </a:r>
                    </a:p>
                    <a:p>
                      <a:pPr algn="l">
                        <a:lnSpc>
                          <a:spcPct val="100000"/>
                        </a:lnSpc>
                      </a:pPr>
                      <a:endParaRPr lang="en-US" sz="600" dirty="0">
                        <a:solidFill>
                          <a:srgbClr val="0070C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rgbClr val="0070C0"/>
                          </a:solidFill>
                          <a:latin typeface="Calibri" panose="020F0502020204030204" pitchFamily="34" charset="0"/>
                          <a:cs typeface="Calibri" panose="020F0502020204030204" pitchFamily="34" charset="0"/>
                        </a:rPr>
                        <a:t>Staff meeting with PE leads to ensure staff are confident and competent with delivering curriculum. </a:t>
                      </a:r>
                    </a:p>
                    <a:p>
                      <a:pPr algn="l">
                        <a:lnSpc>
                          <a:spcPct val="100000"/>
                        </a:lnSpc>
                      </a:pPr>
                      <a:endParaRPr lang="en-US" sz="500" dirty="0">
                        <a:solidFill>
                          <a:srgbClr val="0070C0"/>
                        </a:solidFill>
                        <a:latin typeface="Calibri" panose="020F0502020204030204" pitchFamily="34" charset="0"/>
                        <a:cs typeface="Calibri" panose="020F0502020204030204" pitchFamily="34" charset="0"/>
                      </a:endParaRPr>
                    </a:p>
                    <a:p>
                      <a:pPr algn="l">
                        <a:lnSpc>
                          <a:spcPct val="100000"/>
                        </a:lnSpc>
                      </a:pPr>
                      <a:r>
                        <a:rPr lang="en-US" sz="500" dirty="0">
                          <a:solidFill>
                            <a:srgbClr val="0070C0"/>
                          </a:solidFill>
                          <a:latin typeface="Calibri" panose="020F0502020204030204" pitchFamily="34" charset="0"/>
                          <a:cs typeface="Calibri" panose="020F0502020204030204" pitchFamily="34" charset="0"/>
                        </a:rPr>
                        <a:t>Staff feedback on what has worked well in previous year from curriculum change</a:t>
                      </a:r>
                    </a:p>
                    <a:p>
                      <a:pPr algn="l">
                        <a:lnSpc>
                          <a:spcPct val="100000"/>
                        </a:lnSpc>
                      </a:pPr>
                      <a:endParaRPr lang="en-US" sz="500" dirty="0">
                        <a:solidFill>
                          <a:srgbClr val="0070C0"/>
                        </a:solidFill>
                        <a:latin typeface="Calibri" panose="020F0502020204030204" pitchFamily="34" charset="0"/>
                        <a:cs typeface="Calibri" panose="020F0502020204030204" pitchFamily="34" charset="0"/>
                      </a:endParaRPr>
                    </a:p>
                    <a:p>
                      <a:pPr algn="l">
                        <a:lnSpc>
                          <a:spcPct val="100000"/>
                        </a:lnSpc>
                      </a:pPr>
                      <a:r>
                        <a:rPr lang="en-US" sz="500" dirty="0">
                          <a:solidFill>
                            <a:srgbClr val="0070C0"/>
                          </a:solidFill>
                          <a:latin typeface="Calibri" panose="020F0502020204030204" pitchFamily="34" charset="0"/>
                          <a:cs typeface="Calibri" panose="020F0502020204030204" pitchFamily="34" charset="0"/>
                        </a:rPr>
                        <a:t>Ensure Get Set4PE annual membership is paid to ensure teachers can access HQ planning and supporting resources.</a:t>
                      </a:r>
                    </a:p>
                    <a:p>
                      <a:pPr algn="l">
                        <a:lnSpc>
                          <a:spcPct val="100000"/>
                        </a:lnSpc>
                      </a:pPr>
                      <a:endParaRPr lang="en-US" sz="500" dirty="0">
                        <a:solidFill>
                          <a:srgbClr val="0070C0"/>
                        </a:solidFill>
                        <a:latin typeface="Calibri" panose="020F0502020204030204" pitchFamily="34" charset="0"/>
                        <a:cs typeface="Calibri" panose="020F0502020204030204" pitchFamily="34" charset="0"/>
                      </a:endParaRPr>
                    </a:p>
                    <a:p>
                      <a:pPr algn="l">
                        <a:lnSpc>
                          <a:spcPct val="100000"/>
                        </a:lnSpc>
                      </a:pPr>
                      <a:r>
                        <a:rPr lang="en-US" sz="500" dirty="0">
                          <a:solidFill>
                            <a:srgbClr val="0070C0"/>
                          </a:solidFill>
                          <a:latin typeface="Calibri" panose="020F0502020204030204" pitchFamily="34" charset="0"/>
                          <a:cs typeface="Calibri" panose="020F0502020204030204" pitchFamily="34" charset="0"/>
                        </a:rPr>
                        <a:t>PE resources updated and audited</a:t>
                      </a:r>
                    </a:p>
                    <a:p>
                      <a:pPr algn="l">
                        <a:lnSpc>
                          <a:spcPct val="100000"/>
                        </a:lnSpc>
                      </a:pPr>
                      <a:endParaRPr lang="en-US" sz="500" dirty="0">
                        <a:solidFill>
                          <a:srgbClr val="0070C0"/>
                        </a:solidFill>
                        <a:latin typeface="Calibri" panose="020F0502020204030204" pitchFamily="34" charset="0"/>
                        <a:cs typeface="Calibri" panose="020F0502020204030204" pitchFamily="34" charset="0"/>
                      </a:endParaRPr>
                    </a:p>
                    <a:p>
                      <a:pPr algn="l">
                        <a:lnSpc>
                          <a:spcPct val="100000"/>
                        </a:lnSpc>
                      </a:pPr>
                      <a:r>
                        <a:rPr lang="en-US" sz="500" dirty="0">
                          <a:solidFill>
                            <a:srgbClr val="0070C0"/>
                          </a:solidFill>
                          <a:latin typeface="Calibri" panose="020F0502020204030204" pitchFamily="34" charset="0"/>
                          <a:cs typeface="Calibri" panose="020F0502020204030204" pitchFamily="34" charset="0"/>
                        </a:rPr>
                        <a:t>Coaches from Cheltenham college to help with years where staff are less confident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450" dirty="0">
                          <a:solidFill>
                            <a:srgbClr val="0070C0"/>
                          </a:solidFill>
                          <a:latin typeface="Calibri" panose="020F0502020204030204" pitchFamily="34" charset="0"/>
                          <a:cs typeface="Calibri" panose="020F0502020204030204" pitchFamily="34" charset="0"/>
                        </a:rPr>
                        <a:t>Staff were happy about the change to GetSet4PE in 2025, however, 67% wanted to have training/help with how to navigate this. We aim to have 100% of the staff happy with navigating the Schemes of work</a:t>
                      </a:r>
                    </a:p>
                    <a:p>
                      <a:pPr algn="l">
                        <a:lnSpc>
                          <a:spcPct val="100000"/>
                        </a:lnSpc>
                      </a:pPr>
                      <a:endParaRPr lang="en-US" sz="200" dirty="0">
                        <a:solidFill>
                          <a:srgbClr val="0070C0"/>
                        </a:solidFill>
                        <a:latin typeface="Calibri" panose="020F0502020204030204" pitchFamily="34" charset="0"/>
                        <a:cs typeface="Calibri" panose="020F0502020204030204" pitchFamily="34" charset="0"/>
                      </a:endParaRPr>
                    </a:p>
                    <a:p>
                      <a:pPr algn="l">
                        <a:lnSpc>
                          <a:spcPct val="100000"/>
                        </a:lnSpc>
                      </a:pPr>
                      <a:r>
                        <a:rPr lang="en-US" sz="450" dirty="0">
                          <a:solidFill>
                            <a:srgbClr val="0070C0"/>
                          </a:solidFill>
                          <a:latin typeface="Calibri" panose="020F0502020204030204" pitchFamily="34" charset="0"/>
                          <a:cs typeface="Calibri" panose="020F0502020204030204" pitchFamily="34" charset="0"/>
                        </a:rPr>
                        <a:t>July 2025, PE lead and Deputy head stated what we want to have more PE observations in order to target what staff need. We aim to see all years groups deliver PE in order to target key areas of PE in school</a:t>
                      </a:r>
                    </a:p>
                    <a:p>
                      <a:pPr algn="l">
                        <a:lnSpc>
                          <a:spcPct val="100000"/>
                        </a:lnSpc>
                      </a:pPr>
                      <a:endParaRPr lang="en-US" sz="200" dirty="0">
                        <a:solidFill>
                          <a:srgbClr val="0070C0"/>
                        </a:solidFill>
                        <a:latin typeface="Calibri" panose="020F0502020204030204" pitchFamily="34" charset="0"/>
                        <a:cs typeface="Calibri" panose="020F0502020204030204" pitchFamily="34" charset="0"/>
                      </a:endParaRPr>
                    </a:p>
                    <a:p>
                      <a:pPr algn="l">
                        <a:lnSpc>
                          <a:spcPct val="100000"/>
                        </a:lnSpc>
                      </a:pPr>
                      <a:r>
                        <a:rPr lang="en-US" sz="450" dirty="0">
                          <a:solidFill>
                            <a:srgbClr val="0070C0"/>
                          </a:solidFill>
                          <a:latin typeface="Calibri" panose="020F0502020204030204" pitchFamily="34" charset="0"/>
                          <a:cs typeface="Calibri" panose="020F0502020204030204" pitchFamily="34" charset="0"/>
                        </a:rPr>
                        <a:t>Pupil voice data in September 2025 showed that 72% of pupils in KS2 felt they knew the skill they were being taught to them. We want this to be 90%+ by the end of the year. </a:t>
                      </a:r>
                    </a:p>
                    <a:p>
                      <a:pPr algn="l">
                        <a:lnSpc>
                          <a:spcPct val="100000"/>
                        </a:lnSpc>
                      </a:pPr>
                      <a:endParaRPr lang="en-US" sz="200" dirty="0">
                        <a:solidFill>
                          <a:srgbClr val="0070C0"/>
                        </a:solidFill>
                        <a:latin typeface="Calibri" panose="020F0502020204030204" pitchFamily="34" charset="0"/>
                        <a:cs typeface="Calibri" panose="020F0502020204030204" pitchFamily="34" charset="0"/>
                      </a:endParaRPr>
                    </a:p>
                    <a:p>
                      <a:pPr algn="l">
                        <a:lnSpc>
                          <a:spcPct val="100000"/>
                        </a:lnSpc>
                      </a:pPr>
                      <a:r>
                        <a:rPr lang="en-US" sz="450" dirty="0">
                          <a:solidFill>
                            <a:srgbClr val="0070C0"/>
                          </a:solidFill>
                          <a:latin typeface="Calibri" panose="020F0502020204030204" pitchFamily="34" charset="0"/>
                          <a:cs typeface="Calibri" panose="020F0502020204030204" pitchFamily="34" charset="0"/>
                        </a:rPr>
                        <a:t>86% of pupils across the school said they enjoyed PE as a subject. By the end of the year, we want this to be 92%+</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l">
                        <a:lnSpc>
                          <a:spcPct val="100000"/>
                        </a:lnSpc>
                      </a:pPr>
                      <a:r>
                        <a:rPr lang="en-US" sz="600" dirty="0">
                          <a:solidFill>
                            <a:srgbClr val="0070C0"/>
                          </a:solidFill>
                          <a:latin typeface="Calibri" panose="020F0502020204030204" pitchFamily="34" charset="0"/>
                          <a:cs typeface="Calibri" panose="020F0502020204030204" pitchFamily="34" charset="0"/>
                        </a:rPr>
                        <a:t>Staff confidence surveys, pupils' attainment data, lesson observation reviews, pupil voice.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450" dirty="0">
                          <a:solidFill>
                            <a:srgbClr val="0070C0"/>
                          </a:solidFill>
                          <a:latin typeface="Calibri" panose="020F0502020204030204" pitchFamily="34" charset="0"/>
                          <a:cs typeface="Calibri" panose="020F0502020204030204" pitchFamily="34" charset="0"/>
                        </a:rPr>
                        <a:t>After training in staff meeting by PE lead and practical sessions with all teaching staff, 91% of staff say they are happy delivering from the GetSet4PE scheme (July 2026) </a:t>
                      </a:r>
                    </a:p>
                    <a:p>
                      <a:pPr algn="l">
                        <a:lnSpc>
                          <a:spcPct val="100000"/>
                        </a:lnSpc>
                      </a:pPr>
                      <a:endParaRPr lang="en-US" sz="200" dirty="0">
                        <a:solidFill>
                          <a:srgbClr val="0070C0"/>
                        </a:solidFill>
                        <a:latin typeface="Calibri" panose="020F0502020204030204" pitchFamily="34" charset="0"/>
                        <a:cs typeface="Calibri" panose="020F0502020204030204" pitchFamily="34" charset="0"/>
                      </a:endParaRPr>
                    </a:p>
                    <a:p>
                      <a:pPr algn="l">
                        <a:lnSpc>
                          <a:spcPct val="100000"/>
                        </a:lnSpc>
                      </a:pPr>
                      <a:r>
                        <a:rPr lang="en-US" sz="450" dirty="0">
                          <a:solidFill>
                            <a:srgbClr val="0070C0"/>
                          </a:solidFill>
                          <a:latin typeface="Calibri" panose="020F0502020204030204" pitchFamily="34" charset="0"/>
                          <a:cs typeface="Calibri" panose="020F0502020204030204" pitchFamily="34" charset="0"/>
                        </a:rPr>
                        <a:t>Staff survey in July 2026 shows that 90% of teachers are happy with the range of skills, with 100% of staff feeling confident enough to deliver these. </a:t>
                      </a:r>
                    </a:p>
                    <a:p>
                      <a:pPr algn="l">
                        <a:lnSpc>
                          <a:spcPct val="100000"/>
                        </a:lnSpc>
                      </a:pPr>
                      <a:endParaRPr lang="en-US" sz="200" dirty="0">
                        <a:solidFill>
                          <a:srgbClr val="0070C0"/>
                        </a:solidFill>
                        <a:latin typeface="Calibri" panose="020F0502020204030204" pitchFamily="34" charset="0"/>
                        <a:cs typeface="Calibri" panose="020F0502020204030204" pitchFamily="34" charset="0"/>
                      </a:endParaRPr>
                    </a:p>
                    <a:p>
                      <a:pPr algn="l">
                        <a:lnSpc>
                          <a:spcPct val="100000"/>
                        </a:lnSpc>
                      </a:pPr>
                      <a:r>
                        <a:rPr lang="en-US" sz="450" dirty="0">
                          <a:solidFill>
                            <a:srgbClr val="0070C0"/>
                          </a:solidFill>
                          <a:latin typeface="Calibri" panose="020F0502020204030204" pitchFamily="34" charset="0"/>
                          <a:cs typeface="Calibri" panose="020F0502020204030204" pitchFamily="34" charset="0"/>
                        </a:rPr>
                        <a:t>93% of staff feel the curriculum is challenging and that they are engaging all children in the class.</a:t>
                      </a:r>
                    </a:p>
                    <a:p>
                      <a:pPr algn="l">
                        <a:lnSpc>
                          <a:spcPct val="100000"/>
                        </a:lnSpc>
                      </a:pPr>
                      <a:endParaRPr lang="en-US" sz="450" dirty="0">
                        <a:solidFill>
                          <a:srgbClr val="0070C0"/>
                        </a:solidFill>
                        <a:latin typeface="Calibri" panose="020F0502020204030204" pitchFamily="34" charset="0"/>
                        <a:cs typeface="Calibri" panose="020F0502020204030204" pitchFamily="34" charset="0"/>
                      </a:endParaRPr>
                    </a:p>
                    <a:p>
                      <a:pPr algn="l">
                        <a:lnSpc>
                          <a:spcPct val="100000"/>
                        </a:lnSpc>
                      </a:pPr>
                      <a:r>
                        <a:rPr lang="en-US" sz="450" dirty="0">
                          <a:solidFill>
                            <a:srgbClr val="0070C0"/>
                          </a:solidFill>
                          <a:latin typeface="Calibri" panose="020F0502020204030204" pitchFamily="34" charset="0"/>
                          <a:cs typeface="Calibri" panose="020F0502020204030204" pitchFamily="34" charset="0"/>
                        </a:rPr>
                        <a:t>Compares with 86% of pupils enjoying PE in September, pupil voice in July 2026 shows 91% of pupils enjoy PE.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l">
                        <a:lnSpc>
                          <a:spcPct val="100000"/>
                        </a:lnSpc>
                      </a:pPr>
                      <a:r>
                        <a:rPr lang="en-US" sz="600" dirty="0">
                          <a:solidFill>
                            <a:srgbClr val="0070C0"/>
                          </a:solidFill>
                          <a:latin typeface="Calibri" panose="020F0502020204030204" pitchFamily="34" charset="0"/>
                          <a:cs typeface="Calibri" panose="020F0502020204030204" pitchFamily="34" charset="0"/>
                        </a:rPr>
                        <a:t>Staff now feel planning and running sessions are much better and easier </a:t>
                      </a:r>
                    </a:p>
                    <a:p>
                      <a:pPr algn="l">
                        <a:lnSpc>
                          <a:spcPct val="100000"/>
                        </a:lnSpc>
                      </a:pPr>
                      <a:endParaRPr lang="en-US" sz="600" dirty="0">
                        <a:solidFill>
                          <a:srgbClr val="0070C0"/>
                        </a:solidFill>
                        <a:latin typeface="Calibri" panose="020F0502020204030204" pitchFamily="34" charset="0"/>
                        <a:cs typeface="Calibri" panose="020F0502020204030204" pitchFamily="34" charset="0"/>
                      </a:endParaRPr>
                    </a:p>
                    <a:p>
                      <a:pPr algn="l">
                        <a:lnSpc>
                          <a:spcPct val="100000"/>
                        </a:lnSpc>
                      </a:pPr>
                      <a:r>
                        <a:rPr lang="en-US" sz="600" dirty="0">
                          <a:solidFill>
                            <a:srgbClr val="0070C0"/>
                          </a:solidFill>
                          <a:latin typeface="Calibri" panose="020F0502020204030204" pitchFamily="34" charset="0"/>
                          <a:cs typeface="Calibri" panose="020F0502020204030204" pitchFamily="34" charset="0"/>
                        </a:rPr>
                        <a:t>Continued CPD can come from sharing good practice in school and using GetSet4PE and staff meeting time. </a:t>
                      </a:r>
                    </a:p>
                    <a:p>
                      <a:pPr algn="l">
                        <a:lnSpc>
                          <a:spcPct val="100000"/>
                        </a:lnSpc>
                      </a:pPr>
                      <a:endParaRPr lang="en-US" sz="600" dirty="0">
                        <a:solidFill>
                          <a:srgbClr val="0070C0"/>
                        </a:solidFill>
                        <a:latin typeface="Calibri" panose="020F0502020204030204" pitchFamily="34" charset="0"/>
                        <a:cs typeface="Calibri" panose="020F0502020204030204" pitchFamily="34" charset="0"/>
                      </a:endParaRPr>
                    </a:p>
                    <a:p>
                      <a:pPr algn="l">
                        <a:lnSpc>
                          <a:spcPct val="100000"/>
                        </a:lnSpc>
                      </a:pPr>
                      <a:r>
                        <a:rPr lang="en-US" sz="600" dirty="0">
                          <a:solidFill>
                            <a:srgbClr val="0070C0"/>
                          </a:solidFill>
                          <a:latin typeface="Calibri" panose="020F0502020204030204" pitchFamily="34" charset="0"/>
                          <a:cs typeface="Calibri" panose="020F0502020204030204" pitchFamily="34" charset="0"/>
                        </a:rPr>
                        <a:t>All staff feel happy with the new curriculum and feel it is easy to follow. </a:t>
                      </a:r>
                    </a:p>
                    <a:p>
                      <a:pPr algn="l">
                        <a:lnSpc>
                          <a:spcPct val="100000"/>
                        </a:lnSpc>
                      </a:pPr>
                      <a:r>
                        <a:rPr lang="en-US" sz="600" dirty="0">
                          <a:solidFill>
                            <a:srgbClr val="0070C0"/>
                          </a:solidFill>
                          <a:latin typeface="Calibri" panose="020F0502020204030204" pitchFamily="34" charset="0"/>
                          <a:cs typeface="Calibri" panose="020F0502020204030204" pitchFamily="34" charset="0"/>
                        </a:rPr>
                        <a:t>|</a:t>
                      </a:r>
                    </a:p>
                    <a:p>
                      <a:pPr algn="l">
                        <a:lnSpc>
                          <a:spcPct val="100000"/>
                        </a:lnSpc>
                      </a:pPr>
                      <a:r>
                        <a:rPr lang="en-US" sz="600" dirty="0">
                          <a:solidFill>
                            <a:srgbClr val="0070C0"/>
                          </a:solidFill>
                          <a:latin typeface="Calibri" panose="020F0502020204030204" pitchFamily="34" charset="0"/>
                          <a:cs typeface="Calibri" panose="020F0502020204030204" pitchFamily="34" charset="0"/>
                        </a:rPr>
                        <a:t>Children are enjoying sessions more than previous scheme of work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0070C0"/>
                          </a:solidFill>
                          <a:latin typeface="Calibri" panose="020F0502020204030204" pitchFamily="34" charset="0"/>
                          <a:cs typeface="Calibri" panose="020F0502020204030204" pitchFamily="34" charset="0"/>
                        </a:rPr>
                        <a:t>Staff Survey </a:t>
                      </a:r>
                    </a:p>
                    <a:p>
                      <a:pPr algn="l">
                        <a:lnSpc>
                          <a:spcPct val="100000"/>
                        </a:lnSpc>
                      </a:pPr>
                      <a:endParaRPr lang="en-US" sz="600" dirty="0">
                        <a:solidFill>
                          <a:srgbClr val="0070C0"/>
                        </a:solidFill>
                        <a:latin typeface="Calibri" panose="020F0502020204030204" pitchFamily="34" charset="0"/>
                        <a:cs typeface="Calibri" panose="020F0502020204030204" pitchFamily="34" charset="0"/>
                      </a:endParaRPr>
                    </a:p>
                    <a:p>
                      <a:pPr algn="l">
                        <a:lnSpc>
                          <a:spcPct val="100000"/>
                        </a:lnSpc>
                      </a:pPr>
                      <a:r>
                        <a:rPr lang="en-US" sz="600" dirty="0">
                          <a:solidFill>
                            <a:srgbClr val="0070C0"/>
                          </a:solidFill>
                          <a:latin typeface="Calibri" panose="020F0502020204030204" pitchFamily="34" charset="0"/>
                          <a:cs typeface="Calibri" panose="020F0502020204030204" pitchFamily="34" charset="0"/>
                        </a:rPr>
                        <a:t>Lesson Observations </a:t>
                      </a:r>
                    </a:p>
                    <a:p>
                      <a:pPr algn="l">
                        <a:lnSpc>
                          <a:spcPct val="100000"/>
                        </a:lnSpc>
                      </a:pPr>
                      <a:endParaRPr lang="en-US" sz="600" dirty="0">
                        <a:solidFill>
                          <a:srgbClr val="0070C0"/>
                        </a:solidFill>
                        <a:latin typeface="Calibri" panose="020F0502020204030204" pitchFamily="34" charset="0"/>
                        <a:cs typeface="Calibri" panose="020F0502020204030204" pitchFamily="34" charset="0"/>
                      </a:endParaRPr>
                    </a:p>
                    <a:p>
                      <a:pPr algn="l">
                        <a:lnSpc>
                          <a:spcPct val="100000"/>
                        </a:lnSpc>
                      </a:pPr>
                      <a:r>
                        <a:rPr lang="en-US" sz="600" dirty="0">
                          <a:solidFill>
                            <a:srgbClr val="0070C0"/>
                          </a:solidFill>
                          <a:latin typeface="Calibri" panose="020F0502020204030204" pitchFamily="34" charset="0"/>
                          <a:cs typeface="Calibri" panose="020F0502020204030204" pitchFamily="34" charset="0"/>
                        </a:rPr>
                        <a:t>Staff Voice </a:t>
                      </a:r>
                    </a:p>
                    <a:p>
                      <a:pPr algn="l">
                        <a:lnSpc>
                          <a:spcPct val="100000"/>
                        </a:lnSpc>
                      </a:pPr>
                      <a:endParaRPr lang="en-US" sz="600" dirty="0">
                        <a:solidFill>
                          <a:srgbClr val="0070C0"/>
                        </a:solidFill>
                        <a:latin typeface="Calibri" panose="020F0502020204030204" pitchFamily="34" charset="0"/>
                        <a:cs typeface="Calibri" panose="020F0502020204030204" pitchFamily="34" charset="0"/>
                      </a:endParaRPr>
                    </a:p>
                    <a:p>
                      <a:pPr algn="l">
                        <a:lnSpc>
                          <a:spcPct val="100000"/>
                        </a:lnSpc>
                      </a:pPr>
                      <a:endParaRPr lang="en-US" sz="600" dirty="0">
                        <a:solidFill>
                          <a:srgbClr val="0070C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0070C0"/>
                          </a:solidFill>
                          <a:latin typeface="Calibri" panose="020F0502020204030204" pitchFamily="34" charset="0"/>
                          <a:cs typeface="Calibri" panose="020F0502020204030204" pitchFamily="34" charset="0"/>
                        </a:rPr>
                        <a:t>£360</a:t>
                      </a:r>
                    </a:p>
                    <a:p>
                      <a:pPr algn="l">
                        <a:lnSpc>
                          <a:spcPct val="100000"/>
                        </a:lnSpc>
                      </a:pPr>
                      <a:endParaRPr lang="en-US" sz="600" dirty="0">
                        <a:solidFill>
                          <a:srgbClr val="0070C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D9D6A-7411-40C9-965E-7457BD54A90C}"/>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91322DC1-2CDD-2B47-52E3-284DA2572464}"/>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A82E9F88-1B1C-26C8-B3CD-7BBEBB78FFD9}"/>
              </a:ext>
            </a:extLst>
          </p:cNvPr>
          <p:cNvSpPr txBox="1"/>
          <p:nvPr/>
        </p:nvSpPr>
        <p:spPr>
          <a:xfrm>
            <a:off x="241825" y="172240"/>
            <a:ext cx="3559359" cy="553998"/>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a:t>
            </a:r>
            <a:r>
              <a:rPr lang="en-GB" sz="1000" b="1" dirty="0">
                <a:latin typeface="Calibri" panose="020F0502020204030204" pitchFamily="34" charset="0"/>
                <a:cs typeface="Calibri" panose="020F0502020204030204" pitchFamily="34" charset="0"/>
              </a:rPr>
              <a:t>Increasing engagement of all pupils in regular physical activity and sporting activities</a:t>
            </a:r>
          </a:p>
          <a:p>
            <a:endParaRPr lang="en-US" sz="10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2BBD5956-553C-B2C1-20E4-5C544653068D}"/>
              </a:ext>
            </a:extLst>
          </p:cNvPr>
          <p:cNvGraphicFramePr>
            <a:graphicFrameLocks noGrp="1"/>
          </p:cNvGraphicFramePr>
          <p:nvPr>
            <p:extLst>
              <p:ext uri="{D42A27DB-BD31-4B8C-83A1-F6EECF244321}">
                <p14:modId xmlns:p14="http://schemas.microsoft.com/office/powerpoint/2010/main" val="728188055"/>
              </p:ext>
            </p:extLst>
          </p:nvPr>
        </p:nvGraphicFramePr>
        <p:xfrm>
          <a:off x="294842" y="694098"/>
          <a:ext cx="5530128" cy="33528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16380">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7030A0"/>
                          </a:solidFill>
                          <a:latin typeface="Calibri" panose="020F0502020204030204" pitchFamily="34" charset="0"/>
                          <a:cs typeface="Calibri" panose="020F0502020204030204" pitchFamily="34" charset="0"/>
                        </a:rPr>
                        <a:t>To use OPAL leader and Spots Leaders effectively to engage children who have a lack of interest in sports/extracurricular clubs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rgbClr val="7030A0"/>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7030A0"/>
                          </a:solidFill>
                          <a:latin typeface="Calibri" panose="020F0502020204030204" pitchFamily="34" charset="0"/>
                          <a:cs typeface="Calibri" panose="020F0502020204030204" pitchFamily="34" charset="0"/>
                        </a:rPr>
                        <a:t>To use promote activities at lunchtime and increase engagement in movement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rgbClr val="7030A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rgbClr val="7030A0"/>
                          </a:solidFill>
                          <a:latin typeface="Calibri" panose="020F0502020204030204" pitchFamily="34" charset="0"/>
                          <a:cs typeface="Calibri" panose="020F0502020204030204" pitchFamily="34" charset="0"/>
                        </a:rPr>
                        <a:t>Increase the number and range of activities at lunchtime through the use of the Sports leaders (Y6) and OPAL play lead at lunchtimes. </a:t>
                      </a:r>
                    </a:p>
                    <a:p>
                      <a:pPr algn="l">
                        <a:lnSpc>
                          <a:spcPct val="100000"/>
                        </a:lnSpc>
                      </a:pPr>
                      <a:endParaRPr lang="en-US" sz="200" dirty="0">
                        <a:solidFill>
                          <a:srgbClr val="7030A0"/>
                        </a:solidFill>
                        <a:latin typeface="Calibri" panose="020F0502020204030204" pitchFamily="34" charset="0"/>
                        <a:cs typeface="Calibri" panose="020F0502020204030204" pitchFamily="34" charset="0"/>
                      </a:endParaRPr>
                    </a:p>
                    <a:p>
                      <a:pPr algn="l">
                        <a:lnSpc>
                          <a:spcPct val="100000"/>
                        </a:lnSpc>
                      </a:pPr>
                      <a:endParaRPr lang="en-US" sz="200" dirty="0">
                        <a:solidFill>
                          <a:srgbClr val="7030A0"/>
                        </a:solidFill>
                        <a:latin typeface="Calibri" panose="020F0502020204030204" pitchFamily="34" charset="0"/>
                        <a:cs typeface="Calibri" panose="020F0502020204030204" pitchFamily="34" charset="0"/>
                      </a:endParaRPr>
                    </a:p>
                    <a:p>
                      <a:pPr algn="l">
                        <a:lnSpc>
                          <a:spcPct val="100000"/>
                        </a:lnSpc>
                      </a:pPr>
                      <a:r>
                        <a:rPr lang="en-US" sz="500" dirty="0">
                          <a:solidFill>
                            <a:srgbClr val="7030A0"/>
                          </a:solidFill>
                          <a:latin typeface="Calibri" panose="020F0502020204030204" pitchFamily="34" charset="0"/>
                          <a:cs typeface="Calibri" panose="020F0502020204030204" pitchFamily="34" charset="0"/>
                        </a:rPr>
                        <a:t>Develop provision for physical activity at lunchtime by; Increasing the amount of playground resources to provide playground activity facilitated by lunchtime supervisors and year 6 playleaders.</a:t>
                      </a:r>
                    </a:p>
                    <a:p>
                      <a:pPr algn="l">
                        <a:lnSpc>
                          <a:spcPct val="100000"/>
                        </a:lnSpc>
                      </a:pPr>
                      <a:endParaRPr lang="en-US" sz="200" dirty="0">
                        <a:solidFill>
                          <a:srgbClr val="7030A0"/>
                        </a:solidFill>
                        <a:latin typeface="Calibri" panose="020F0502020204030204" pitchFamily="34" charset="0"/>
                        <a:cs typeface="Calibri" panose="020F0502020204030204" pitchFamily="34" charset="0"/>
                      </a:endParaRPr>
                    </a:p>
                    <a:p>
                      <a:pPr algn="l">
                        <a:lnSpc>
                          <a:spcPct val="100000"/>
                        </a:lnSpc>
                      </a:pPr>
                      <a:r>
                        <a:rPr lang="en-US" sz="500" dirty="0">
                          <a:solidFill>
                            <a:srgbClr val="7030A0"/>
                          </a:solidFill>
                          <a:latin typeface="Calibri" panose="020F0502020204030204" pitchFamily="34" charset="0"/>
                          <a:cs typeface="Calibri" panose="020F0502020204030204" pitchFamily="34" charset="0"/>
                        </a:rPr>
                        <a:t>Equipment and resources to be purchased for facilitation of activity with playleaders and independent active play. </a:t>
                      </a:r>
                    </a:p>
                    <a:p>
                      <a:pPr algn="l">
                        <a:lnSpc>
                          <a:spcPct val="100000"/>
                        </a:lnSpc>
                      </a:pPr>
                      <a:endParaRPr lang="en-US" sz="500" dirty="0">
                        <a:solidFill>
                          <a:srgbClr val="7030A0"/>
                        </a:solidFill>
                        <a:latin typeface="Calibri" panose="020F0502020204030204" pitchFamily="34" charset="0"/>
                        <a:cs typeface="Calibri" panose="020F0502020204030204" pitchFamily="34" charset="0"/>
                      </a:endParaRPr>
                    </a:p>
                    <a:p>
                      <a:pPr algn="l">
                        <a:lnSpc>
                          <a:spcPct val="100000"/>
                        </a:lnSpc>
                      </a:pPr>
                      <a:r>
                        <a:rPr lang="en-US" sz="500" dirty="0">
                          <a:solidFill>
                            <a:srgbClr val="7030A0"/>
                          </a:solidFill>
                          <a:latin typeface="Calibri" panose="020F0502020204030204" pitchFamily="34" charset="0"/>
                          <a:cs typeface="Calibri" panose="020F0502020204030204" pitchFamily="34" charset="0"/>
                        </a:rPr>
                        <a:t>Use ideas from GetSet4PE for sports leaders to further learning in PE for younger years. </a:t>
                      </a:r>
                    </a:p>
                    <a:p>
                      <a:pPr algn="l">
                        <a:lnSpc>
                          <a:spcPct val="100000"/>
                        </a:lnSpc>
                      </a:pPr>
                      <a:endParaRPr lang="en-US" sz="200" dirty="0">
                        <a:solidFill>
                          <a:srgbClr val="7030A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rgbClr val="7030A0"/>
                          </a:solidFill>
                          <a:latin typeface="Calibri" panose="020F0502020204030204" pitchFamily="34" charset="0"/>
                          <a:cs typeface="Calibri" panose="020F0502020204030204" pitchFamily="34" charset="0"/>
                        </a:rPr>
                        <a:t>In July 2025, across the school 73% of pupils participated in activity at lunchtime. We are aiming for 90% of pupils to be active at lunchtime through new play-leader activities and lunchtime clubs. </a:t>
                      </a:r>
                    </a:p>
                    <a:p>
                      <a:pPr algn="l">
                        <a:lnSpc>
                          <a:spcPct val="100000"/>
                        </a:lnSpc>
                      </a:pPr>
                      <a:endParaRPr lang="en-US" sz="500" dirty="0">
                        <a:solidFill>
                          <a:srgbClr val="7030A0"/>
                        </a:solidFill>
                        <a:latin typeface="Calibri" panose="020F0502020204030204" pitchFamily="34" charset="0"/>
                        <a:cs typeface="Calibri" panose="020F0502020204030204" pitchFamily="34" charset="0"/>
                      </a:endParaRPr>
                    </a:p>
                    <a:p>
                      <a:pPr algn="l">
                        <a:lnSpc>
                          <a:spcPct val="100000"/>
                        </a:lnSpc>
                      </a:pPr>
                      <a:r>
                        <a:rPr lang="en-US" sz="500" dirty="0">
                          <a:solidFill>
                            <a:srgbClr val="7030A0"/>
                          </a:solidFill>
                          <a:latin typeface="Calibri" panose="020F0502020204030204" pitchFamily="34" charset="0"/>
                          <a:cs typeface="Calibri" panose="020F0502020204030204" pitchFamily="34" charset="0"/>
                        </a:rPr>
                        <a:t>In July 2025 KS1 and KS2 participation in extra curricular clubs both sat lower than 250 children. We hope to get this number to around 300-320 by raising the profile of PE across the school. </a:t>
                      </a:r>
                    </a:p>
                    <a:p>
                      <a:pPr algn="l">
                        <a:lnSpc>
                          <a:spcPct val="100000"/>
                        </a:lnSpc>
                      </a:pPr>
                      <a:endParaRPr lang="en-US" sz="500" dirty="0">
                        <a:solidFill>
                          <a:srgbClr val="7030A0"/>
                        </a:solidFill>
                        <a:latin typeface="Calibri" panose="020F0502020204030204" pitchFamily="34" charset="0"/>
                        <a:cs typeface="Calibri" panose="020F0502020204030204" pitchFamily="34" charset="0"/>
                      </a:endParaRPr>
                    </a:p>
                    <a:p>
                      <a:pPr algn="l">
                        <a:lnSpc>
                          <a:spcPct val="100000"/>
                        </a:lnSpc>
                      </a:pPr>
                      <a:r>
                        <a:rPr lang="en-US" sz="500" dirty="0">
                          <a:solidFill>
                            <a:srgbClr val="7030A0"/>
                          </a:solidFill>
                          <a:latin typeface="Calibri" panose="020F0502020204030204" pitchFamily="34" charset="0"/>
                          <a:cs typeface="Calibri" panose="020F0502020204030204" pitchFamily="34" charset="0"/>
                        </a:rPr>
                        <a:t>To see younger children learning PE games from upper KS2 children. Last year we trailed Spots leaders at lunchtime. This year we intend to have this 2-3 days a week.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l">
                        <a:lnSpc>
                          <a:spcPct val="100000"/>
                        </a:lnSpc>
                      </a:pPr>
                      <a:endParaRPr lang="en-US" sz="500" dirty="0">
                        <a:solidFill>
                          <a:srgbClr val="7030A0"/>
                        </a:solidFill>
                        <a:latin typeface="Calibri" panose="020F0502020204030204" pitchFamily="34" charset="0"/>
                        <a:cs typeface="Calibri" panose="020F0502020204030204" pitchFamily="34" charset="0"/>
                      </a:endParaRPr>
                    </a:p>
                    <a:p>
                      <a:pPr algn="l">
                        <a:lnSpc>
                          <a:spcPct val="100000"/>
                        </a:lnSpc>
                      </a:pPr>
                      <a:r>
                        <a:rPr lang="en-US" sz="500" dirty="0">
                          <a:solidFill>
                            <a:srgbClr val="7030A0"/>
                          </a:solidFill>
                          <a:latin typeface="Calibri" panose="020F0502020204030204" pitchFamily="34" charset="0"/>
                          <a:cs typeface="Calibri" panose="020F0502020204030204" pitchFamily="34" charset="0"/>
                        </a:rPr>
                        <a:t>Extra curricular timetable and participation data.</a:t>
                      </a:r>
                    </a:p>
                    <a:p>
                      <a:pPr algn="l">
                        <a:lnSpc>
                          <a:spcPct val="100000"/>
                        </a:lnSpc>
                      </a:pPr>
                      <a:endParaRPr lang="en-US" sz="500" dirty="0">
                        <a:solidFill>
                          <a:srgbClr val="7030A0"/>
                        </a:solidFill>
                        <a:latin typeface="Calibri" panose="020F0502020204030204" pitchFamily="34" charset="0"/>
                        <a:cs typeface="Calibri" panose="020F0502020204030204" pitchFamily="34" charset="0"/>
                      </a:endParaRPr>
                    </a:p>
                    <a:p>
                      <a:pPr algn="l">
                        <a:lnSpc>
                          <a:spcPct val="100000"/>
                        </a:lnSpc>
                      </a:pPr>
                      <a:r>
                        <a:rPr lang="en-US" sz="500" dirty="0">
                          <a:solidFill>
                            <a:srgbClr val="7030A0"/>
                          </a:solidFill>
                          <a:latin typeface="Calibri" panose="020F0502020204030204" pitchFamily="34" charset="0"/>
                          <a:cs typeface="Calibri" panose="020F0502020204030204" pitchFamily="34" charset="0"/>
                        </a:rPr>
                        <a:t>Lunchtime participation data, alongside lunchtime activity plan. </a:t>
                      </a:r>
                    </a:p>
                    <a:p>
                      <a:pPr algn="l">
                        <a:lnSpc>
                          <a:spcPct val="100000"/>
                        </a:lnSpc>
                      </a:pPr>
                      <a:endParaRPr lang="en-US" sz="500" dirty="0">
                        <a:solidFill>
                          <a:srgbClr val="7030A0"/>
                        </a:solidFill>
                        <a:latin typeface="Calibri" panose="020F0502020204030204" pitchFamily="34" charset="0"/>
                        <a:cs typeface="Calibri" panose="020F0502020204030204" pitchFamily="34" charset="0"/>
                      </a:endParaRPr>
                    </a:p>
                    <a:p>
                      <a:pPr algn="l">
                        <a:lnSpc>
                          <a:spcPct val="100000"/>
                        </a:lnSpc>
                      </a:pPr>
                      <a:r>
                        <a:rPr lang="en-US" sz="500" dirty="0">
                          <a:solidFill>
                            <a:srgbClr val="7030A0"/>
                          </a:solidFill>
                          <a:latin typeface="Calibri" panose="020F0502020204030204" pitchFamily="34" charset="0"/>
                          <a:cs typeface="Calibri" panose="020F0502020204030204" pitchFamily="34" charset="0"/>
                        </a:rPr>
                        <a:t>Photos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400" dirty="0">
                          <a:solidFill>
                            <a:srgbClr val="7030A0"/>
                          </a:solidFill>
                          <a:latin typeface="Calibri" panose="020F0502020204030204" pitchFamily="34" charset="0"/>
                          <a:cs typeface="Calibri" panose="020F0502020204030204" pitchFamily="34" charset="0"/>
                        </a:rPr>
                        <a:t>In the previous academic year (24-25) only 68% of children said they were active during lunchtimes. In July 2026, 94% of children say they are active after taking part in OPAL leader or sports leader led activities during lunchtime. </a:t>
                      </a:r>
                    </a:p>
                    <a:p>
                      <a:pPr algn="l">
                        <a:lnSpc>
                          <a:spcPct val="100000"/>
                        </a:lnSpc>
                      </a:pPr>
                      <a:endParaRPr lang="en-US" sz="400" dirty="0">
                        <a:solidFill>
                          <a:srgbClr val="7030A0"/>
                        </a:solidFill>
                        <a:latin typeface="Calibri" panose="020F0502020204030204" pitchFamily="34" charset="0"/>
                        <a:cs typeface="Calibri" panose="020F0502020204030204" pitchFamily="34" charset="0"/>
                      </a:endParaRPr>
                    </a:p>
                    <a:p>
                      <a:pPr algn="l">
                        <a:lnSpc>
                          <a:spcPct val="100000"/>
                        </a:lnSpc>
                      </a:pPr>
                      <a:r>
                        <a:rPr lang="en-US" sz="400" dirty="0">
                          <a:solidFill>
                            <a:srgbClr val="7030A0"/>
                          </a:solidFill>
                          <a:latin typeface="Calibri" panose="020F0502020204030204" pitchFamily="34" charset="0"/>
                          <a:cs typeface="Calibri" panose="020F0502020204030204" pitchFamily="34" charset="0"/>
                        </a:rPr>
                        <a:t>Use of equipment by OPAL play leader has increased the number of children playing games, with those less interested in conventional sports being active. </a:t>
                      </a:r>
                    </a:p>
                    <a:p>
                      <a:pPr algn="l">
                        <a:lnSpc>
                          <a:spcPct val="100000"/>
                        </a:lnSpc>
                      </a:pPr>
                      <a:endParaRPr lang="en-US" sz="400" dirty="0">
                        <a:solidFill>
                          <a:srgbClr val="7030A0"/>
                        </a:solidFill>
                        <a:latin typeface="Calibri" panose="020F0502020204030204" pitchFamily="34" charset="0"/>
                        <a:cs typeface="Calibri" panose="020F0502020204030204" pitchFamily="34" charset="0"/>
                      </a:endParaRPr>
                    </a:p>
                    <a:p>
                      <a:pPr algn="l">
                        <a:lnSpc>
                          <a:spcPct val="100000"/>
                        </a:lnSpc>
                      </a:pPr>
                      <a:r>
                        <a:rPr lang="en-US" sz="400" dirty="0">
                          <a:solidFill>
                            <a:srgbClr val="7030A0"/>
                          </a:solidFill>
                          <a:latin typeface="Calibri" panose="020F0502020204030204" pitchFamily="34" charset="0"/>
                          <a:cs typeface="Calibri" panose="020F0502020204030204" pitchFamily="34" charset="0"/>
                        </a:rPr>
                        <a:t>In July 2025, 19/74 SEND children took part in Extra-curricular activities. This year, the end of July2026 saw 28 children participate in extracurricular activities, with some of those children being ones who were against PE at the start of the year.</a:t>
                      </a:r>
                    </a:p>
                    <a:p>
                      <a:pPr algn="l">
                        <a:lnSpc>
                          <a:spcPct val="100000"/>
                        </a:lnSpc>
                      </a:pPr>
                      <a:endParaRPr lang="en-US" sz="400" dirty="0">
                        <a:solidFill>
                          <a:srgbClr val="7030A0"/>
                        </a:solidFill>
                        <a:latin typeface="Calibri" panose="020F0502020204030204" pitchFamily="34" charset="0"/>
                        <a:cs typeface="Calibri" panose="020F0502020204030204" pitchFamily="34" charset="0"/>
                      </a:endParaRPr>
                    </a:p>
                    <a:p>
                      <a:pPr algn="l">
                        <a:lnSpc>
                          <a:spcPct val="100000"/>
                        </a:lnSpc>
                      </a:pPr>
                      <a:r>
                        <a:rPr lang="en-US" sz="400" dirty="0">
                          <a:solidFill>
                            <a:srgbClr val="7030A0"/>
                          </a:solidFill>
                          <a:latin typeface="Calibri" panose="020F0502020204030204" pitchFamily="34" charset="0"/>
                          <a:cs typeface="Calibri" panose="020F0502020204030204" pitchFamily="34" charset="0"/>
                        </a:rPr>
                        <a:t>Year 1 and 2 have all had the opportunity to be taught games by Year 6 sports leaders and have enjoyed this process according toa pupil voice.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l">
                        <a:lnSpc>
                          <a:spcPct val="100000"/>
                        </a:lnSpc>
                      </a:pPr>
                      <a:r>
                        <a:rPr lang="en-US" sz="600" dirty="0">
                          <a:solidFill>
                            <a:srgbClr val="7030A0"/>
                          </a:solidFill>
                          <a:latin typeface="Calibri" panose="020F0502020204030204" pitchFamily="34" charset="0"/>
                          <a:cs typeface="Calibri" panose="020F0502020204030204" pitchFamily="34" charset="0"/>
                        </a:rPr>
                        <a:t>Now they are trained, MDS to continue to provide the training to the next cohort of year 6 playleaders to enable game teaching to continue. </a:t>
                      </a: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p>
                      <a:pPr algn="l">
                        <a:lnSpc>
                          <a:spcPct val="100000"/>
                        </a:lnSpc>
                      </a:pPr>
                      <a:r>
                        <a:rPr lang="en-US" sz="600" dirty="0">
                          <a:solidFill>
                            <a:srgbClr val="7030A0"/>
                          </a:solidFill>
                          <a:latin typeface="Calibri" panose="020F0502020204030204" pitchFamily="34" charset="0"/>
                          <a:cs typeface="Calibri" panose="020F0502020204030204" pitchFamily="34" charset="0"/>
                        </a:rPr>
                        <a:t>Continue to provide high quality extra-curricular clubs that are parent paid and therefore do not require any funding or teacher led and so free to attend. </a:t>
                      </a: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p>
                      <a:pPr algn="l">
                        <a:lnSpc>
                          <a:spcPct val="100000"/>
                        </a:lnSpc>
                      </a:pPr>
                      <a:r>
                        <a:rPr lang="en-US" sz="600" dirty="0">
                          <a:solidFill>
                            <a:srgbClr val="7030A0"/>
                          </a:solidFill>
                          <a:latin typeface="Calibri" panose="020F0502020204030204" pitchFamily="34" charset="0"/>
                          <a:cs typeface="Calibri" panose="020F0502020204030204" pitchFamily="34" charset="0"/>
                        </a:rPr>
                        <a:t>To ensure OPAL play lead can continue to develop game and activities using play equipment to ensure enjoyable activities for a range of pupils.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7030A0"/>
                          </a:solidFill>
                          <a:latin typeface="Calibri" panose="020F0502020204030204" pitchFamily="34" charset="0"/>
                          <a:cs typeface="Calibri" panose="020F0502020204030204" pitchFamily="34" charset="0"/>
                        </a:rPr>
                        <a:t>External physical activity trackers outlining the amount of activity pupils’ access outside of school. </a:t>
                      </a: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p>
                      <a:pPr algn="l">
                        <a:lnSpc>
                          <a:spcPct val="100000"/>
                        </a:lnSpc>
                      </a:pPr>
                      <a:r>
                        <a:rPr lang="en-US" sz="600" dirty="0">
                          <a:solidFill>
                            <a:srgbClr val="7030A0"/>
                          </a:solidFill>
                          <a:latin typeface="Calibri" panose="020F0502020204030204" pitchFamily="34" charset="0"/>
                          <a:cs typeface="Calibri" panose="020F0502020204030204" pitchFamily="34" charset="0"/>
                        </a:rPr>
                        <a:t>Extra curricular club lists </a:t>
                      </a: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p>
                      <a:pPr algn="l">
                        <a:lnSpc>
                          <a:spcPct val="100000"/>
                        </a:lnSpc>
                      </a:pPr>
                      <a:r>
                        <a:rPr lang="en-US" sz="600" dirty="0">
                          <a:solidFill>
                            <a:srgbClr val="7030A0"/>
                          </a:solidFill>
                          <a:latin typeface="Calibri" panose="020F0502020204030204" pitchFamily="34" charset="0"/>
                          <a:cs typeface="Calibri" panose="020F0502020204030204" pitchFamily="34" charset="0"/>
                        </a:rPr>
                        <a:t>Lunchtime participation data, alongside lunchtime activity plan. </a:t>
                      </a: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7030A0"/>
                          </a:solidFill>
                          <a:latin typeface="Calibri" panose="020F0502020204030204" pitchFamily="34" charset="0"/>
                          <a:cs typeface="Calibri" panose="020F0502020204030204" pitchFamily="34" charset="0"/>
                        </a:rPr>
                        <a:t>£12.689.19</a:t>
                      </a: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2973267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E574A-0620-4E1B-DFDE-411AC81DCD3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7FFA36-C719-87C0-57B5-AF85FCC95ECD}"/>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3595F43-1DB0-3C76-5D1D-F2B796CC4C35}"/>
              </a:ext>
            </a:extLst>
          </p:cNvPr>
          <p:cNvSpPr txBox="1"/>
          <p:nvPr/>
        </p:nvSpPr>
        <p:spPr>
          <a:xfrm>
            <a:off x="241825" y="172240"/>
            <a:ext cx="3559359" cy="553998"/>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a:t>
            </a:r>
            <a:r>
              <a:rPr lang="en-GB" sz="1000" b="1" dirty="0">
                <a:latin typeface="Calibri" panose="020F0502020204030204" pitchFamily="34" charset="0"/>
                <a:cs typeface="Calibri" panose="020F0502020204030204" pitchFamily="34" charset="0"/>
              </a:rPr>
              <a:t>Raising the profile of PE and sport across the school, to support whole school improvement</a:t>
            </a:r>
          </a:p>
          <a:p>
            <a:endParaRPr lang="en-US" sz="10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211CECEF-178D-3E46-7577-CC8146C1119C}"/>
              </a:ext>
            </a:extLst>
          </p:cNvPr>
          <p:cNvGraphicFramePr>
            <a:graphicFrameLocks noGrp="1"/>
          </p:cNvGraphicFramePr>
          <p:nvPr>
            <p:extLst>
              <p:ext uri="{D42A27DB-BD31-4B8C-83A1-F6EECF244321}">
                <p14:modId xmlns:p14="http://schemas.microsoft.com/office/powerpoint/2010/main" val="1454290724"/>
              </p:ext>
            </p:extLst>
          </p:nvPr>
        </p:nvGraphicFramePr>
        <p:xfrm>
          <a:off x="294842" y="608754"/>
          <a:ext cx="5530128" cy="36118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16380">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accent3"/>
                          </a:solidFill>
                          <a:latin typeface="Calibri" panose="020F0502020204030204" pitchFamily="34" charset="0"/>
                          <a:cs typeface="Calibri" panose="020F0502020204030204" pitchFamily="34" charset="0"/>
                        </a:rPr>
                        <a:t>Provide regular intra school competition, as well as all pupils accessing inter competitions against other schools.  </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400" dirty="0">
                          <a:solidFill>
                            <a:schemeClr val="accent3"/>
                          </a:solidFill>
                          <a:latin typeface="Calibri" panose="020F0502020204030204" pitchFamily="34" charset="0"/>
                          <a:cs typeface="Calibri" panose="020F0502020204030204" pitchFamily="34" charset="0"/>
                        </a:rPr>
                        <a:t>Bring back house matches this year so all children across the school can participate in competitive sport. These to take place in class time. </a:t>
                      </a:r>
                    </a:p>
                    <a:p>
                      <a:pPr algn="l">
                        <a:lnSpc>
                          <a:spcPct val="100000"/>
                        </a:lnSpc>
                      </a:pPr>
                      <a:endParaRPr lang="en-US" sz="400" dirty="0">
                        <a:solidFill>
                          <a:schemeClr val="accent3"/>
                        </a:solidFill>
                        <a:highlight>
                          <a:srgbClr val="FFFF00"/>
                        </a:highlight>
                        <a:latin typeface="Calibri" panose="020F0502020204030204" pitchFamily="34" charset="0"/>
                        <a:cs typeface="Calibri" panose="020F0502020204030204" pitchFamily="34" charset="0"/>
                      </a:endParaRPr>
                    </a:p>
                    <a:p>
                      <a:pPr algn="l">
                        <a:lnSpc>
                          <a:spcPct val="100000"/>
                        </a:lnSpc>
                      </a:pPr>
                      <a:r>
                        <a:rPr lang="en-US" sz="400" dirty="0">
                          <a:solidFill>
                            <a:schemeClr val="accent3"/>
                          </a:solidFill>
                          <a:latin typeface="Calibri" panose="020F0502020204030204" pitchFamily="34" charset="0"/>
                          <a:cs typeface="Calibri" panose="020F0502020204030204" pitchFamily="34" charset="0"/>
                        </a:rPr>
                        <a:t>KS1 to use GetSet4PE in order to make each unit have competitive elements as well as building the initial key skills. </a:t>
                      </a:r>
                    </a:p>
                    <a:p>
                      <a:pPr algn="l">
                        <a:lnSpc>
                          <a:spcPct val="100000"/>
                        </a:lnSpc>
                      </a:pPr>
                      <a:endParaRPr lang="en-US" sz="400" dirty="0">
                        <a:solidFill>
                          <a:schemeClr val="accent3"/>
                        </a:solidFill>
                        <a:highlight>
                          <a:srgbClr val="FFFF00"/>
                        </a:highlight>
                        <a:latin typeface="Calibri" panose="020F0502020204030204" pitchFamily="34" charset="0"/>
                        <a:cs typeface="Calibri" panose="020F0502020204030204" pitchFamily="34" charset="0"/>
                      </a:endParaRPr>
                    </a:p>
                    <a:p>
                      <a:pPr algn="l">
                        <a:lnSpc>
                          <a:spcPct val="100000"/>
                        </a:lnSpc>
                      </a:pPr>
                      <a:r>
                        <a:rPr lang="en-US" sz="400" dirty="0">
                          <a:solidFill>
                            <a:schemeClr val="accent3"/>
                          </a:solidFill>
                          <a:latin typeface="Calibri" panose="020F0502020204030204" pitchFamily="34" charset="0"/>
                          <a:cs typeface="Calibri" panose="020F0502020204030204" pitchFamily="34" charset="0"/>
                        </a:rPr>
                        <a:t>Continue to run Swimming gala for Year 4-6 to provide intra-school competition</a:t>
                      </a:r>
                    </a:p>
                    <a:p>
                      <a:pPr algn="l">
                        <a:lnSpc>
                          <a:spcPct val="100000"/>
                        </a:lnSpc>
                      </a:pPr>
                      <a:endParaRPr lang="en-US" sz="400" dirty="0">
                        <a:solidFill>
                          <a:schemeClr val="accent3"/>
                        </a:solidFill>
                        <a:highlight>
                          <a:srgbClr val="FFFF00"/>
                        </a:highlight>
                        <a:latin typeface="Calibri" panose="020F0502020204030204" pitchFamily="34" charset="0"/>
                        <a:cs typeface="Calibri" panose="020F0502020204030204" pitchFamily="34" charset="0"/>
                      </a:endParaRPr>
                    </a:p>
                    <a:p>
                      <a:pPr algn="l">
                        <a:lnSpc>
                          <a:spcPct val="100000"/>
                        </a:lnSpc>
                      </a:pPr>
                      <a:r>
                        <a:rPr lang="en-US" sz="400" dirty="0">
                          <a:solidFill>
                            <a:schemeClr val="accent3"/>
                          </a:solidFill>
                          <a:latin typeface="Calibri" panose="020F0502020204030204" pitchFamily="34" charset="0"/>
                          <a:cs typeface="Calibri" panose="020F0502020204030204" pitchFamily="34" charset="0"/>
                        </a:rPr>
                        <a:t>Use MoveMore competitions to create a inter-school competition network for as many children in the school as possible. </a:t>
                      </a:r>
                    </a:p>
                    <a:p>
                      <a:pPr algn="l">
                        <a:lnSpc>
                          <a:spcPct val="100000"/>
                        </a:lnSpc>
                      </a:pPr>
                      <a:endParaRPr lang="en-US" sz="400" dirty="0">
                        <a:solidFill>
                          <a:schemeClr val="accent3"/>
                        </a:solidFill>
                        <a:latin typeface="Calibri" panose="020F0502020204030204" pitchFamily="34" charset="0"/>
                        <a:cs typeface="Calibri" panose="020F0502020204030204" pitchFamily="34" charset="0"/>
                      </a:endParaRPr>
                    </a:p>
                    <a:p>
                      <a:pPr algn="l">
                        <a:lnSpc>
                          <a:spcPct val="100000"/>
                        </a:lnSpc>
                      </a:pPr>
                      <a:r>
                        <a:rPr lang="en-US" sz="400" dirty="0">
                          <a:solidFill>
                            <a:schemeClr val="accent3"/>
                          </a:solidFill>
                          <a:latin typeface="Calibri" panose="020F0502020204030204" pitchFamily="34" charset="0"/>
                          <a:cs typeface="Calibri" panose="020F0502020204030204" pitchFamily="34" charset="0"/>
                        </a:rPr>
                        <a:t>Form links with other schools and run mass participation events to ensure more children are active</a:t>
                      </a:r>
                    </a:p>
                    <a:p>
                      <a:pPr algn="l">
                        <a:lnSpc>
                          <a:spcPct val="100000"/>
                        </a:lnSpc>
                      </a:pPr>
                      <a:endParaRPr lang="en-US" sz="400" dirty="0">
                        <a:solidFill>
                          <a:schemeClr val="accent3"/>
                        </a:solidFill>
                        <a:latin typeface="Calibri" panose="020F0502020204030204" pitchFamily="34" charset="0"/>
                        <a:cs typeface="Calibri" panose="020F0502020204030204" pitchFamily="34" charset="0"/>
                      </a:endParaRPr>
                    </a:p>
                    <a:p>
                      <a:pPr algn="l">
                        <a:lnSpc>
                          <a:spcPct val="100000"/>
                        </a:lnSpc>
                      </a:pPr>
                      <a:r>
                        <a:rPr lang="en-US" sz="400" dirty="0">
                          <a:solidFill>
                            <a:schemeClr val="accent3"/>
                          </a:solidFill>
                          <a:latin typeface="Calibri" panose="020F0502020204030204" pitchFamily="34" charset="0"/>
                          <a:cs typeface="Calibri" panose="020F0502020204030204" pitchFamily="34" charset="0"/>
                        </a:rPr>
                        <a:t>Use ‘sports for champions’ to come in and speak to children about sports and inspire children to be active.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l">
                        <a:lnSpc>
                          <a:spcPct val="100000"/>
                        </a:lnSpc>
                      </a:pPr>
                      <a:r>
                        <a:rPr lang="en-US" sz="500" dirty="0">
                          <a:solidFill>
                            <a:schemeClr val="accent3"/>
                          </a:solidFill>
                          <a:latin typeface="Calibri" panose="020F0502020204030204" pitchFamily="34" charset="0"/>
                          <a:cs typeface="Calibri" panose="020F0502020204030204" pitchFamily="34" charset="0"/>
                        </a:rPr>
                        <a:t>In July 2025, 66%% of KS1 had participated in an intra school competition. Through the introduction of new competitions and more house matches, we aim to have 100% of KS1 children take part in competitive sport.</a:t>
                      </a:r>
                    </a:p>
                    <a:p>
                      <a:pPr algn="l">
                        <a:lnSpc>
                          <a:spcPct val="100000"/>
                        </a:lnSpc>
                      </a:pPr>
                      <a:endParaRPr lang="en-US" sz="500" dirty="0">
                        <a:solidFill>
                          <a:schemeClr val="accent3"/>
                        </a:solidFill>
                        <a:latin typeface="Calibri" panose="020F0502020204030204" pitchFamily="34" charset="0"/>
                        <a:cs typeface="Calibri" panose="020F0502020204030204" pitchFamily="34" charset="0"/>
                      </a:endParaRPr>
                    </a:p>
                    <a:p>
                      <a:pPr algn="l">
                        <a:lnSpc>
                          <a:spcPct val="100000"/>
                        </a:lnSpc>
                      </a:pPr>
                      <a:r>
                        <a:rPr lang="en-US" sz="500" dirty="0">
                          <a:solidFill>
                            <a:schemeClr val="accent3"/>
                          </a:solidFill>
                          <a:latin typeface="Calibri" panose="020F0502020204030204" pitchFamily="34" charset="0"/>
                          <a:cs typeface="Calibri" panose="020F0502020204030204" pitchFamily="34" charset="0"/>
                        </a:rPr>
                        <a:t>In July 2025, 127 children took part in competitive inter-school sport across 10 competitions. Next year, the aim is to have around 170-200 children children participate in inter-school sport. This will be through MoveMore organized events and school link mass participation events. </a:t>
                      </a:r>
                    </a:p>
                    <a:p>
                      <a:pPr algn="l">
                        <a:lnSpc>
                          <a:spcPct val="100000"/>
                        </a:lnSpc>
                      </a:pPr>
                      <a:endParaRPr lang="en-US" sz="500" dirty="0">
                        <a:solidFill>
                          <a:schemeClr val="accent3"/>
                        </a:solidFill>
                        <a:latin typeface="Calibri" panose="020F0502020204030204" pitchFamily="34" charset="0"/>
                        <a:cs typeface="Calibri" panose="020F0502020204030204" pitchFamily="34" charset="0"/>
                      </a:endParaRPr>
                    </a:p>
                    <a:p>
                      <a:pPr algn="l">
                        <a:lnSpc>
                          <a:spcPct val="100000"/>
                        </a:lnSpc>
                      </a:pPr>
                      <a:r>
                        <a:rPr lang="en-US" sz="500" dirty="0">
                          <a:solidFill>
                            <a:schemeClr val="accent3"/>
                          </a:solidFill>
                          <a:latin typeface="Calibri" panose="020F0502020204030204" pitchFamily="34" charset="0"/>
                          <a:cs typeface="Calibri" panose="020F0502020204030204" pitchFamily="34" charset="0"/>
                        </a:rPr>
                        <a:t>By July 2026, 100% of the school will have participated in more than one </a:t>
                      </a:r>
                      <a:r>
                        <a:rPr lang="en-US" sz="500" dirty="0" err="1">
                          <a:solidFill>
                            <a:schemeClr val="accent3"/>
                          </a:solidFill>
                          <a:latin typeface="Calibri" panose="020F0502020204030204" pitchFamily="34" charset="0"/>
                          <a:cs typeface="Calibri" panose="020F0502020204030204" pitchFamily="34" charset="0"/>
                        </a:rPr>
                        <a:t>organsied</a:t>
                      </a:r>
                      <a:r>
                        <a:rPr lang="en-US" sz="500" dirty="0">
                          <a:solidFill>
                            <a:schemeClr val="accent3"/>
                          </a:solidFill>
                          <a:latin typeface="Calibri" panose="020F0502020204030204" pitchFamily="34" charset="0"/>
                          <a:cs typeface="Calibri" panose="020F0502020204030204" pitchFamily="34" charset="0"/>
                        </a:rPr>
                        <a:t> competitive event. This will raise the overall profile of PE. </a:t>
                      </a: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l">
                        <a:lnSpc>
                          <a:spcPct val="100000"/>
                        </a:lnSpc>
                      </a:pPr>
                      <a:r>
                        <a:rPr lang="en-US" sz="550" dirty="0">
                          <a:solidFill>
                            <a:schemeClr val="accent3"/>
                          </a:solidFill>
                          <a:latin typeface="Calibri" panose="020F0502020204030204" pitchFamily="34" charset="0"/>
                          <a:cs typeface="Calibri" panose="020F0502020204030204" pitchFamily="34" charset="0"/>
                        </a:rPr>
                        <a:t>Competition formats and planning for all intra lesson level competitions, all inter competitions hosted at our school and sports day. </a:t>
                      </a:r>
                    </a:p>
                    <a:p>
                      <a:pPr algn="l">
                        <a:lnSpc>
                          <a:spcPct val="100000"/>
                        </a:lnSpc>
                      </a:pPr>
                      <a:endParaRPr lang="en-US" sz="550" dirty="0">
                        <a:solidFill>
                          <a:schemeClr val="accent3"/>
                        </a:solidFill>
                        <a:latin typeface="Calibri" panose="020F0502020204030204" pitchFamily="34" charset="0"/>
                        <a:cs typeface="Calibri" panose="020F0502020204030204" pitchFamily="34" charset="0"/>
                      </a:endParaRPr>
                    </a:p>
                    <a:p>
                      <a:pPr algn="l">
                        <a:lnSpc>
                          <a:spcPct val="100000"/>
                        </a:lnSpc>
                      </a:pPr>
                      <a:r>
                        <a:rPr lang="en-US" sz="550" dirty="0">
                          <a:solidFill>
                            <a:schemeClr val="accent3"/>
                          </a:solidFill>
                          <a:latin typeface="Calibri" panose="020F0502020204030204" pitchFamily="34" charset="0"/>
                          <a:cs typeface="Calibri" panose="020F0502020204030204" pitchFamily="34" charset="0"/>
                        </a:rPr>
                        <a:t>Virtual multi skills league format and results.</a:t>
                      </a:r>
                    </a:p>
                    <a:p>
                      <a:pPr algn="l">
                        <a:lnSpc>
                          <a:spcPct val="100000"/>
                        </a:lnSpc>
                      </a:pPr>
                      <a:endParaRPr lang="en-US" sz="550" dirty="0">
                        <a:solidFill>
                          <a:schemeClr val="accent3"/>
                        </a:solidFill>
                        <a:latin typeface="Calibri" panose="020F0502020204030204" pitchFamily="34" charset="0"/>
                        <a:cs typeface="Calibri" panose="020F0502020204030204" pitchFamily="34" charset="0"/>
                      </a:endParaRPr>
                    </a:p>
                    <a:p>
                      <a:pPr algn="l">
                        <a:lnSpc>
                          <a:spcPct val="100000"/>
                        </a:lnSpc>
                      </a:pPr>
                      <a:r>
                        <a:rPr lang="en-US" sz="550" dirty="0">
                          <a:solidFill>
                            <a:schemeClr val="accent3"/>
                          </a:solidFill>
                          <a:latin typeface="Calibri" panose="020F0502020204030204" pitchFamily="34" charset="0"/>
                          <a:cs typeface="Calibri" panose="020F0502020204030204" pitchFamily="34" charset="0"/>
                        </a:rPr>
                        <a:t>Competition calendar and register of participants.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accent3"/>
                          </a:solidFill>
                          <a:latin typeface="Calibri" panose="020F0502020204030204" pitchFamily="34" charset="0"/>
                          <a:cs typeface="Calibri" panose="020F0502020204030204" pitchFamily="34" charset="0"/>
                        </a:rPr>
                        <a:t>In July 2025, 66% of KS1 had participated in an inter competition. Now in July 2026, through the introduction of new competitions and reintroduction of house matches 100% of children have had chance to experience competitive sports</a:t>
                      </a:r>
                    </a:p>
                    <a:p>
                      <a:pPr algn="l">
                        <a:lnSpc>
                          <a:spcPct val="100000"/>
                        </a:lnSpc>
                      </a:pPr>
                      <a:endParaRPr lang="en-US" sz="500" dirty="0">
                        <a:solidFill>
                          <a:schemeClr val="accent3"/>
                        </a:solidFill>
                        <a:latin typeface="Calibri" panose="020F0502020204030204" pitchFamily="34" charset="0"/>
                        <a:cs typeface="Calibri" panose="020F0502020204030204" pitchFamily="34" charset="0"/>
                      </a:endParaRPr>
                    </a:p>
                    <a:p>
                      <a:pPr algn="l">
                        <a:lnSpc>
                          <a:spcPct val="100000"/>
                        </a:lnSpc>
                      </a:pPr>
                      <a:r>
                        <a:rPr lang="en-US" sz="500" dirty="0">
                          <a:solidFill>
                            <a:schemeClr val="accent3"/>
                          </a:solidFill>
                          <a:latin typeface="Calibri" panose="020F0502020204030204" pitchFamily="34" charset="0"/>
                          <a:cs typeface="Calibri" panose="020F0502020204030204" pitchFamily="34" charset="0"/>
                        </a:rPr>
                        <a:t>Last year, 127 children participated in inter-school events and competitions. This year 213 children participated in events against other schools, from dance, to </a:t>
                      </a:r>
                      <a:r>
                        <a:rPr lang="en-US" sz="500" dirty="0" err="1">
                          <a:solidFill>
                            <a:schemeClr val="accent3"/>
                          </a:solidFill>
                          <a:latin typeface="Calibri" panose="020F0502020204030204" pitchFamily="34" charset="0"/>
                          <a:cs typeface="Calibri" panose="020F0502020204030204" pitchFamily="34" charset="0"/>
                        </a:rPr>
                        <a:t>kurling</a:t>
                      </a:r>
                      <a:r>
                        <a:rPr lang="en-US" sz="500" dirty="0">
                          <a:solidFill>
                            <a:schemeClr val="accent3"/>
                          </a:solidFill>
                          <a:latin typeface="Calibri" panose="020F0502020204030204" pitchFamily="34" charset="0"/>
                          <a:cs typeface="Calibri" panose="020F0502020204030204" pitchFamily="34" charset="0"/>
                        </a:rPr>
                        <a:t>, to football and athletics. </a:t>
                      </a:r>
                    </a:p>
                    <a:p>
                      <a:pPr algn="l">
                        <a:lnSpc>
                          <a:spcPct val="100000"/>
                        </a:lnSpc>
                      </a:pPr>
                      <a:endParaRPr lang="en-US" sz="500" dirty="0">
                        <a:solidFill>
                          <a:schemeClr val="accent3"/>
                        </a:solidFill>
                        <a:latin typeface="Calibri" panose="020F0502020204030204" pitchFamily="34" charset="0"/>
                        <a:cs typeface="Calibri" panose="020F0502020204030204" pitchFamily="34" charset="0"/>
                      </a:endParaRPr>
                    </a:p>
                    <a:p>
                      <a:pPr algn="l">
                        <a:lnSpc>
                          <a:spcPct val="100000"/>
                        </a:lnSpc>
                      </a:pPr>
                      <a:r>
                        <a:rPr lang="en-US" sz="500" dirty="0">
                          <a:solidFill>
                            <a:schemeClr val="accent3"/>
                          </a:solidFill>
                          <a:latin typeface="Calibri" panose="020F0502020204030204" pitchFamily="34" charset="0"/>
                          <a:cs typeface="Calibri" panose="020F0502020204030204" pitchFamily="34" charset="0"/>
                        </a:rPr>
                        <a:t>Being active was pushed with classroom competitions and healthy lifestyles taught during PSHE. Extracurricular competitions raised the profile of keeping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l">
                        <a:lnSpc>
                          <a:spcPct val="100000"/>
                        </a:lnSpc>
                      </a:pPr>
                      <a:r>
                        <a:rPr lang="en-US" sz="600" dirty="0">
                          <a:solidFill>
                            <a:schemeClr val="accent3"/>
                          </a:solidFill>
                          <a:latin typeface="Calibri" panose="020F0502020204030204" pitchFamily="34" charset="0"/>
                          <a:cs typeface="Calibri" panose="020F0502020204030204" pitchFamily="34" charset="0"/>
                        </a:rPr>
                        <a:t>Competitions in school have raised the profile of PE, with 93% of children in KS2 saying they wanted more competitions next year. </a:t>
                      </a: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p>
                      <a:pPr algn="l">
                        <a:lnSpc>
                          <a:spcPct val="100000"/>
                        </a:lnSpc>
                      </a:pPr>
                      <a:r>
                        <a:rPr lang="en-US" sz="600" dirty="0">
                          <a:solidFill>
                            <a:schemeClr val="accent3"/>
                          </a:solidFill>
                          <a:latin typeface="Calibri" panose="020F0502020204030204" pitchFamily="34" charset="0"/>
                          <a:cs typeface="Calibri" panose="020F0502020204030204" pitchFamily="34" charset="0"/>
                        </a:rPr>
                        <a:t>Staff said children wanted to learn more about the house matches sport played, raising the profile of PE at Naunton Park. </a:t>
                      </a: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p>
                      <a:pPr algn="l">
                        <a:lnSpc>
                          <a:spcPct val="100000"/>
                        </a:lnSpc>
                      </a:pPr>
                      <a:r>
                        <a:rPr lang="en-US" sz="600" dirty="0">
                          <a:solidFill>
                            <a:schemeClr val="accent3"/>
                          </a:solidFill>
                          <a:latin typeface="Calibri" panose="020F0502020204030204" pitchFamily="34" charset="0"/>
                          <a:cs typeface="Calibri" panose="020F0502020204030204" pitchFamily="34" charset="0"/>
                        </a:rPr>
                        <a:t>Time in each term is now being put aside for house matches, meaning more competitive sport in future years.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l">
                        <a:lnSpc>
                          <a:spcPct val="100000"/>
                        </a:lnSpc>
                      </a:pPr>
                      <a:r>
                        <a:rPr lang="en-US" sz="600" dirty="0">
                          <a:solidFill>
                            <a:schemeClr val="accent3"/>
                          </a:solidFill>
                          <a:latin typeface="Calibri" panose="020F0502020204030204" pitchFamily="34" charset="0"/>
                          <a:cs typeface="Calibri" panose="020F0502020204030204" pitchFamily="34" charset="0"/>
                        </a:rPr>
                        <a:t>Competition formats and planning for all intra lesson level competitions, all inter competitions hosted at our school and sports day. </a:t>
                      </a: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p>
                      <a:pPr algn="l">
                        <a:lnSpc>
                          <a:spcPct val="100000"/>
                        </a:lnSpc>
                      </a:pPr>
                      <a:r>
                        <a:rPr lang="en-US" sz="600" dirty="0">
                          <a:solidFill>
                            <a:schemeClr val="accent3"/>
                          </a:solidFill>
                          <a:latin typeface="Calibri" panose="020F0502020204030204" pitchFamily="34" charset="0"/>
                          <a:cs typeface="Calibri" panose="020F0502020204030204" pitchFamily="34" charset="0"/>
                        </a:rPr>
                        <a:t>Virtual multi skills league format and results.</a:t>
                      </a: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p>
                      <a:pPr algn="l">
                        <a:lnSpc>
                          <a:spcPct val="100000"/>
                        </a:lnSpc>
                      </a:pPr>
                      <a:r>
                        <a:rPr lang="en-US" sz="600" dirty="0">
                          <a:solidFill>
                            <a:schemeClr val="accent3"/>
                          </a:solidFill>
                          <a:latin typeface="Calibri" panose="020F0502020204030204" pitchFamily="34" charset="0"/>
                          <a:cs typeface="Calibri" panose="020F0502020204030204" pitchFamily="34" charset="0"/>
                        </a:rPr>
                        <a:t>Competition calendar and register of participants.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p>
                      <a:pPr algn="l">
                        <a:lnSpc>
                          <a:spcPct val="100000"/>
                        </a:lnSpc>
                      </a:pPr>
                      <a:r>
                        <a:rPr lang="en-US" sz="600" dirty="0">
                          <a:solidFill>
                            <a:schemeClr val="accent3"/>
                          </a:solidFill>
                          <a:latin typeface="Calibri" panose="020F0502020204030204" pitchFamily="34" charset="0"/>
                          <a:cs typeface="Calibri" panose="020F0502020204030204" pitchFamily="34" charset="0"/>
                        </a:rPr>
                        <a:t>£4182.36</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7603912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E574A-0620-4E1B-DFDE-411AC81DCD3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7FFA36-C719-87C0-57B5-AF85FCC95ECD}"/>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3595F43-1DB0-3C76-5D1D-F2B796CC4C35}"/>
              </a:ext>
            </a:extLst>
          </p:cNvPr>
          <p:cNvSpPr txBox="1"/>
          <p:nvPr/>
        </p:nvSpPr>
        <p:spPr>
          <a:xfrm>
            <a:off x="241825" y="172240"/>
            <a:ext cx="3592559" cy="50783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a:t>
            </a:r>
            <a:r>
              <a:rPr lang="en-US" sz="700" b="1" dirty="0">
                <a:latin typeface="Calibri" panose="020F0502020204030204" pitchFamily="34" charset="0"/>
                <a:cs typeface="Calibri" panose="020F0502020204030204" pitchFamily="34" charset="0"/>
              </a:rPr>
              <a:t> </a:t>
            </a:r>
            <a:r>
              <a:rPr lang="en-GB" sz="700" b="1" dirty="0">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p>
          <a:p>
            <a:endParaRPr lang="en-US" sz="10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211CECEF-178D-3E46-7577-CC8146C1119C}"/>
              </a:ext>
            </a:extLst>
          </p:cNvPr>
          <p:cNvGraphicFramePr>
            <a:graphicFrameLocks noGrp="1"/>
          </p:cNvGraphicFramePr>
          <p:nvPr>
            <p:extLst>
              <p:ext uri="{D42A27DB-BD31-4B8C-83A1-F6EECF244321}">
                <p14:modId xmlns:p14="http://schemas.microsoft.com/office/powerpoint/2010/main" val="1765173642"/>
              </p:ext>
            </p:extLst>
          </p:nvPr>
        </p:nvGraphicFramePr>
        <p:xfrm>
          <a:off x="294842" y="694098"/>
          <a:ext cx="5530128" cy="34594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16380">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rgbClr val="FF0000"/>
                          </a:solidFill>
                          <a:latin typeface="Calibri" panose="020F0502020204030204" pitchFamily="34" charset="0"/>
                          <a:cs typeface="Calibri" panose="020F0502020204030204" pitchFamily="34" charset="0"/>
                        </a:rPr>
                        <a:t>To implement new sports into the curriculum and make sure children are exposed to a wide range of physical activity, peaking interest in activities not usually accessible to children. </a:t>
                      </a:r>
                    </a:p>
                    <a:p>
                      <a:pPr algn="l">
                        <a:lnSpc>
                          <a:spcPct val="100000"/>
                        </a:lnSpc>
                      </a:pPr>
                      <a:endParaRPr lang="en-GB" sz="600" dirty="0">
                        <a:solidFill>
                          <a:srgbClr val="FF0000"/>
                        </a:solidFill>
                        <a:latin typeface="Calibri" panose="020F0502020204030204" pitchFamily="34" charset="0"/>
                        <a:cs typeface="Calibri" panose="020F0502020204030204" pitchFamily="34" charset="0"/>
                      </a:endParaRPr>
                    </a:p>
                    <a:p>
                      <a:pPr algn="l">
                        <a:lnSpc>
                          <a:spcPct val="100000"/>
                        </a:lnSpc>
                      </a:pPr>
                      <a:endParaRPr lang="en-GB" sz="600" dirty="0">
                        <a:solidFill>
                          <a:srgbClr val="FF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rgbClr val="FF0000"/>
                          </a:solidFill>
                          <a:latin typeface="Calibri" panose="020F0502020204030204" pitchFamily="34" charset="0"/>
                          <a:cs typeface="Calibri" panose="020F0502020204030204" pitchFamily="34" charset="0"/>
                        </a:rPr>
                        <a:t>Re-write the school PE curriculum, using recourses and lesson plans from GetSet4PE. </a:t>
                      </a:r>
                    </a:p>
                    <a:p>
                      <a:pPr algn="l">
                        <a:lnSpc>
                          <a:spcPct val="100000"/>
                        </a:lnSpc>
                      </a:pPr>
                      <a:endParaRPr lang="en-US" sz="500" dirty="0">
                        <a:solidFill>
                          <a:srgbClr val="FF0000"/>
                        </a:solidFill>
                        <a:latin typeface="Calibri" panose="020F0502020204030204" pitchFamily="34" charset="0"/>
                        <a:cs typeface="Calibri" panose="020F0502020204030204" pitchFamily="34" charset="0"/>
                      </a:endParaRPr>
                    </a:p>
                    <a:p>
                      <a:pPr algn="l">
                        <a:lnSpc>
                          <a:spcPct val="100000"/>
                        </a:lnSpc>
                      </a:pPr>
                      <a:r>
                        <a:rPr lang="en-US" sz="500" dirty="0">
                          <a:solidFill>
                            <a:srgbClr val="FF0000"/>
                          </a:solidFill>
                          <a:latin typeface="Calibri" panose="020F0502020204030204" pitchFamily="34" charset="0"/>
                          <a:cs typeface="Calibri" panose="020F0502020204030204" pitchFamily="34" charset="0"/>
                        </a:rPr>
                        <a:t>Each year group will have a new sport which progresses from skills taught in the previous year group. </a:t>
                      </a:r>
                    </a:p>
                    <a:p>
                      <a:pPr algn="l">
                        <a:lnSpc>
                          <a:spcPct val="100000"/>
                        </a:lnSpc>
                      </a:pPr>
                      <a:endParaRPr lang="en-US" sz="500" dirty="0">
                        <a:solidFill>
                          <a:srgbClr val="FF0000"/>
                        </a:solidFill>
                        <a:latin typeface="Calibri" panose="020F0502020204030204" pitchFamily="34" charset="0"/>
                        <a:cs typeface="Calibri" panose="020F0502020204030204" pitchFamily="34" charset="0"/>
                      </a:endParaRPr>
                    </a:p>
                    <a:p>
                      <a:pPr algn="l">
                        <a:lnSpc>
                          <a:spcPct val="100000"/>
                        </a:lnSpc>
                      </a:pPr>
                      <a:r>
                        <a:rPr lang="en-US" sz="500" dirty="0">
                          <a:solidFill>
                            <a:srgbClr val="FF0000"/>
                          </a:solidFill>
                          <a:latin typeface="Calibri" panose="020F0502020204030204" pitchFamily="34" charset="0"/>
                          <a:cs typeface="Calibri" panose="020F0502020204030204" pitchFamily="34" charset="0"/>
                        </a:rPr>
                        <a:t>Sports from previous years pupil voice will be included in the new curriculum. </a:t>
                      </a:r>
                    </a:p>
                    <a:p>
                      <a:pPr algn="l">
                        <a:lnSpc>
                          <a:spcPct val="100000"/>
                        </a:lnSpc>
                      </a:pPr>
                      <a:endParaRPr lang="en-US" sz="500" dirty="0">
                        <a:solidFill>
                          <a:srgbClr val="FF0000"/>
                        </a:solidFill>
                        <a:latin typeface="Calibri" panose="020F0502020204030204" pitchFamily="34" charset="0"/>
                        <a:cs typeface="Calibri" panose="020F0502020204030204" pitchFamily="34" charset="0"/>
                      </a:endParaRPr>
                    </a:p>
                    <a:p>
                      <a:pPr algn="l">
                        <a:lnSpc>
                          <a:spcPct val="100000"/>
                        </a:lnSpc>
                      </a:pPr>
                      <a:r>
                        <a:rPr lang="en-US" sz="500" dirty="0">
                          <a:solidFill>
                            <a:srgbClr val="FF0000"/>
                          </a:solidFill>
                          <a:latin typeface="Calibri" panose="020F0502020204030204" pitchFamily="34" charset="0"/>
                          <a:cs typeface="Calibri" panose="020F0502020204030204" pitchFamily="34" charset="0"/>
                        </a:rPr>
                        <a:t>Provide opportunities for all children to experience the new sport, with equal opportunity. </a:t>
                      </a:r>
                    </a:p>
                    <a:p>
                      <a:pPr algn="l">
                        <a:lnSpc>
                          <a:spcPct val="100000"/>
                        </a:lnSpc>
                      </a:pPr>
                      <a:endParaRPr lang="en-US" sz="500" dirty="0">
                        <a:solidFill>
                          <a:srgbClr val="FF0000"/>
                        </a:solidFill>
                        <a:latin typeface="Calibri" panose="020F0502020204030204" pitchFamily="34" charset="0"/>
                        <a:cs typeface="Calibri" panose="020F0502020204030204" pitchFamily="34" charset="0"/>
                      </a:endParaRPr>
                    </a:p>
                    <a:p>
                      <a:pPr algn="l">
                        <a:lnSpc>
                          <a:spcPct val="100000"/>
                        </a:lnSpc>
                      </a:pPr>
                      <a:r>
                        <a:rPr lang="en-US" sz="500" dirty="0">
                          <a:solidFill>
                            <a:srgbClr val="FF0000"/>
                          </a:solidFill>
                          <a:latin typeface="Calibri" panose="020F0502020204030204" pitchFamily="34" charset="0"/>
                          <a:cs typeface="Calibri" panose="020F0502020204030204" pitchFamily="34" charset="0"/>
                        </a:rPr>
                        <a:t>Lunchtime activities will have specific areas where girls can play the lunchtime sports normally dominated by boys.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rgbClr val="FF0000"/>
                          </a:solidFill>
                          <a:latin typeface="Calibri" panose="020F0502020204030204" pitchFamily="34" charset="0"/>
                          <a:cs typeface="Calibri" panose="020F0502020204030204" pitchFamily="34" charset="0"/>
                        </a:rPr>
                        <a:t>Results from July 2025 pupil voice shows that 68% of children in KS2 think there should be more diversity in sports across the year groups. We aim to have 90% of children say there is enough sports across the curriculum. </a:t>
                      </a:r>
                    </a:p>
                    <a:p>
                      <a:pPr algn="l">
                        <a:lnSpc>
                          <a:spcPct val="100000"/>
                        </a:lnSpc>
                      </a:pPr>
                      <a:endParaRPr lang="en-US" sz="500" dirty="0">
                        <a:solidFill>
                          <a:srgbClr val="FF0000"/>
                        </a:solidFill>
                        <a:latin typeface="Calibri" panose="020F0502020204030204" pitchFamily="34" charset="0"/>
                        <a:cs typeface="Calibri" panose="020F0502020204030204" pitchFamily="34" charset="0"/>
                      </a:endParaRPr>
                    </a:p>
                    <a:p>
                      <a:pPr algn="l">
                        <a:lnSpc>
                          <a:spcPct val="100000"/>
                        </a:lnSpc>
                      </a:pPr>
                      <a:r>
                        <a:rPr lang="en-US" sz="500" dirty="0">
                          <a:solidFill>
                            <a:srgbClr val="FF0000"/>
                          </a:solidFill>
                          <a:latin typeface="Calibri" panose="020F0502020204030204" pitchFamily="34" charset="0"/>
                          <a:cs typeface="Calibri" panose="020F0502020204030204" pitchFamily="34" charset="0"/>
                        </a:rPr>
                        <a:t>Staff asked about the curriculum think that it could be more streamlined to ensure skills are progressed. We intend to share new curriculum with staff to see whether the new ideas help to deliver progression throughout the years. </a:t>
                      </a:r>
                    </a:p>
                    <a:p>
                      <a:pPr algn="l">
                        <a:lnSpc>
                          <a:spcPct val="100000"/>
                        </a:lnSpc>
                      </a:pPr>
                      <a:endParaRPr lang="en-US" sz="500" dirty="0">
                        <a:solidFill>
                          <a:srgbClr val="FF0000"/>
                        </a:solidFill>
                        <a:latin typeface="Calibri" panose="020F0502020204030204" pitchFamily="34" charset="0"/>
                        <a:cs typeface="Calibri" panose="020F0502020204030204" pitchFamily="34" charset="0"/>
                      </a:endParaRPr>
                    </a:p>
                    <a:p>
                      <a:pPr algn="l">
                        <a:lnSpc>
                          <a:spcPct val="100000"/>
                        </a:lnSpc>
                      </a:pPr>
                      <a:r>
                        <a:rPr lang="en-US" sz="500" dirty="0">
                          <a:solidFill>
                            <a:srgbClr val="FF0000"/>
                          </a:solidFill>
                          <a:latin typeface="Calibri" panose="020F0502020204030204" pitchFamily="34" charset="0"/>
                          <a:cs typeface="Calibri" panose="020F0502020204030204" pitchFamily="34" charset="0"/>
                        </a:rPr>
                        <a:t>Some teachers worry that I may get repetitive doing similar sports – we hope to make it so they sports are taught with transferable skills to streamline progress.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l">
                        <a:lnSpc>
                          <a:spcPct val="100000"/>
                        </a:lnSpc>
                      </a:pPr>
                      <a:r>
                        <a:rPr lang="en-US" sz="550" dirty="0">
                          <a:solidFill>
                            <a:srgbClr val="FF0000"/>
                          </a:solidFill>
                          <a:latin typeface="Calibri" panose="020F0502020204030204" pitchFamily="34" charset="0"/>
                          <a:cs typeface="Calibri" panose="020F0502020204030204" pitchFamily="34" charset="0"/>
                        </a:rPr>
                        <a:t>Pupil Voice </a:t>
                      </a:r>
                    </a:p>
                    <a:p>
                      <a:pPr algn="l">
                        <a:lnSpc>
                          <a:spcPct val="100000"/>
                        </a:lnSpc>
                      </a:pPr>
                      <a:endParaRPr lang="en-US" sz="550" dirty="0">
                        <a:solidFill>
                          <a:srgbClr val="FF0000"/>
                        </a:solidFill>
                        <a:latin typeface="Calibri" panose="020F0502020204030204" pitchFamily="34" charset="0"/>
                        <a:cs typeface="Calibri" panose="020F0502020204030204" pitchFamily="34" charset="0"/>
                      </a:endParaRPr>
                    </a:p>
                    <a:p>
                      <a:pPr algn="l">
                        <a:lnSpc>
                          <a:spcPct val="100000"/>
                        </a:lnSpc>
                      </a:pPr>
                      <a:r>
                        <a:rPr lang="en-US" sz="550" dirty="0">
                          <a:solidFill>
                            <a:srgbClr val="FF0000"/>
                          </a:solidFill>
                          <a:latin typeface="Calibri" panose="020F0502020204030204" pitchFamily="34" charset="0"/>
                          <a:cs typeface="Calibri" panose="020F0502020204030204" pitchFamily="34" charset="0"/>
                        </a:rPr>
                        <a:t>Curriculum Map </a:t>
                      </a:r>
                    </a:p>
                    <a:p>
                      <a:pPr algn="l">
                        <a:lnSpc>
                          <a:spcPct val="100000"/>
                        </a:lnSpc>
                      </a:pPr>
                      <a:endParaRPr lang="en-US" sz="550" dirty="0">
                        <a:solidFill>
                          <a:srgbClr val="FF0000"/>
                        </a:solidFill>
                        <a:latin typeface="Calibri" panose="020F0502020204030204" pitchFamily="34" charset="0"/>
                        <a:cs typeface="Calibri" panose="020F0502020204030204" pitchFamily="34" charset="0"/>
                      </a:endParaRPr>
                    </a:p>
                    <a:p>
                      <a:pPr algn="l">
                        <a:lnSpc>
                          <a:spcPct val="100000"/>
                        </a:lnSpc>
                      </a:pPr>
                      <a:r>
                        <a:rPr lang="en-US" sz="550" dirty="0">
                          <a:solidFill>
                            <a:srgbClr val="FF0000"/>
                          </a:solidFill>
                          <a:latin typeface="Calibri" panose="020F0502020204030204" pitchFamily="34" charset="0"/>
                          <a:cs typeface="Calibri" panose="020F0502020204030204" pitchFamily="34" charset="0"/>
                        </a:rPr>
                        <a:t>GetSet4PE lesson plans </a:t>
                      </a:r>
                    </a:p>
                    <a:p>
                      <a:pPr algn="l">
                        <a:lnSpc>
                          <a:spcPct val="100000"/>
                        </a:lnSpc>
                      </a:pPr>
                      <a:endParaRPr lang="en-US" sz="550" dirty="0">
                        <a:solidFill>
                          <a:srgbClr val="FF0000"/>
                        </a:solidFill>
                        <a:latin typeface="Calibri" panose="020F0502020204030204" pitchFamily="34" charset="0"/>
                        <a:cs typeface="Calibri" panose="020F0502020204030204" pitchFamily="34" charset="0"/>
                      </a:endParaRPr>
                    </a:p>
                    <a:p>
                      <a:pPr algn="l">
                        <a:lnSpc>
                          <a:spcPct val="100000"/>
                        </a:lnSpc>
                      </a:pPr>
                      <a:r>
                        <a:rPr lang="en-US" sz="550" dirty="0">
                          <a:solidFill>
                            <a:srgbClr val="FF0000"/>
                          </a:solidFill>
                          <a:latin typeface="Calibri" panose="020F0502020204030204" pitchFamily="34" charset="0"/>
                          <a:cs typeface="Calibri" panose="020F0502020204030204" pitchFamily="34" charset="0"/>
                        </a:rPr>
                        <a:t>Participation list</a:t>
                      </a:r>
                    </a:p>
                    <a:p>
                      <a:pPr algn="l">
                        <a:lnSpc>
                          <a:spcPct val="100000"/>
                        </a:lnSpc>
                      </a:pPr>
                      <a:endParaRPr lang="en-US" sz="550" dirty="0">
                        <a:solidFill>
                          <a:srgbClr val="FF0000"/>
                        </a:solidFill>
                        <a:latin typeface="Calibri" panose="020F0502020204030204" pitchFamily="34" charset="0"/>
                        <a:cs typeface="Calibri" panose="020F0502020204030204" pitchFamily="34" charset="0"/>
                      </a:endParaRPr>
                    </a:p>
                    <a:p>
                      <a:pPr algn="l">
                        <a:lnSpc>
                          <a:spcPct val="100000"/>
                        </a:lnSpc>
                      </a:pPr>
                      <a:r>
                        <a:rPr lang="en-US" sz="550" dirty="0">
                          <a:solidFill>
                            <a:srgbClr val="FF0000"/>
                          </a:solidFill>
                          <a:latin typeface="Calibri" panose="020F0502020204030204" pitchFamily="34" charset="0"/>
                          <a:cs typeface="Calibri" panose="020F0502020204030204" pitchFamily="34" charset="0"/>
                        </a:rPr>
                        <a:t>Club list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rgbClr val="FF0000"/>
                          </a:solidFill>
                          <a:latin typeface="Calibri" panose="020F0502020204030204" pitchFamily="34" charset="0"/>
                          <a:cs typeface="Calibri" panose="020F0502020204030204" pitchFamily="34" charset="0"/>
                        </a:rPr>
                        <a:t>At the end of July 2025, 68% of KS2 children said there wasn’t enough variety of sports. In July 2026 pupil voice, 89% of children say that there is lots of sports on offer and look forward to doing different things next year. </a:t>
                      </a:r>
                    </a:p>
                    <a:p>
                      <a:pPr algn="l">
                        <a:lnSpc>
                          <a:spcPct val="100000"/>
                        </a:lnSpc>
                      </a:pPr>
                      <a:endParaRPr lang="en-US" sz="500" dirty="0">
                        <a:solidFill>
                          <a:srgbClr val="FF0000"/>
                        </a:solidFill>
                        <a:latin typeface="Calibri" panose="020F0502020204030204" pitchFamily="34" charset="0"/>
                        <a:cs typeface="Calibri" panose="020F0502020204030204" pitchFamily="34" charset="0"/>
                      </a:endParaRPr>
                    </a:p>
                    <a:p>
                      <a:pPr algn="l">
                        <a:lnSpc>
                          <a:spcPct val="100000"/>
                        </a:lnSpc>
                      </a:pPr>
                      <a:r>
                        <a:rPr lang="en-US" sz="500" dirty="0">
                          <a:solidFill>
                            <a:srgbClr val="FF0000"/>
                          </a:solidFill>
                          <a:latin typeface="Calibri" panose="020F0502020204030204" pitchFamily="34" charset="0"/>
                          <a:cs typeface="Calibri" panose="020F0502020204030204" pitchFamily="34" charset="0"/>
                        </a:rPr>
                        <a:t>Staff conversations and survey results showed that 95% of teachers who deliver PE at Naunton Park are happy with the range of sports and games on offer in the new curriculum. </a:t>
                      </a:r>
                    </a:p>
                    <a:p>
                      <a:pPr algn="l">
                        <a:lnSpc>
                          <a:spcPct val="100000"/>
                        </a:lnSpc>
                      </a:pPr>
                      <a:endParaRPr lang="en-US" sz="500" dirty="0">
                        <a:solidFill>
                          <a:srgbClr val="FF0000"/>
                        </a:solidFill>
                        <a:latin typeface="Calibri" panose="020F0502020204030204" pitchFamily="34" charset="0"/>
                        <a:cs typeface="Calibri" panose="020F0502020204030204" pitchFamily="34" charset="0"/>
                      </a:endParaRPr>
                    </a:p>
                    <a:p>
                      <a:pPr algn="l">
                        <a:lnSpc>
                          <a:spcPct val="100000"/>
                        </a:lnSpc>
                      </a:pPr>
                      <a:r>
                        <a:rPr lang="en-US" sz="500" dirty="0">
                          <a:solidFill>
                            <a:srgbClr val="FF0000"/>
                          </a:solidFill>
                          <a:latin typeface="Calibri" panose="020F0502020204030204" pitchFamily="34" charset="0"/>
                          <a:cs typeface="Calibri" panose="020F0502020204030204" pitchFamily="34" charset="0"/>
                        </a:rPr>
                        <a:t>Informal chats with children during PE lessons show they are happy the range of sports had been improved and they were listen to.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l">
                        <a:lnSpc>
                          <a:spcPct val="100000"/>
                        </a:lnSpc>
                      </a:pPr>
                      <a:r>
                        <a:rPr lang="en-US" sz="600" dirty="0">
                          <a:solidFill>
                            <a:srgbClr val="FF0000"/>
                          </a:solidFill>
                          <a:latin typeface="Calibri" panose="020F0502020204030204" pitchFamily="34" charset="0"/>
                          <a:cs typeface="Calibri" panose="020F0502020204030204" pitchFamily="34" charset="0"/>
                        </a:rPr>
                        <a:t>Clubs will continue to offer the same places for boys and girls in school. </a:t>
                      </a:r>
                    </a:p>
                    <a:p>
                      <a:pPr algn="l">
                        <a:lnSpc>
                          <a:spcPct val="100000"/>
                        </a:lnSpc>
                      </a:pPr>
                      <a:endParaRPr lang="en-US" sz="600" dirty="0">
                        <a:solidFill>
                          <a:srgbClr val="FF0000"/>
                        </a:solidFill>
                        <a:latin typeface="Calibri" panose="020F0502020204030204" pitchFamily="34" charset="0"/>
                        <a:cs typeface="Calibri" panose="020F0502020204030204" pitchFamily="34" charset="0"/>
                      </a:endParaRPr>
                    </a:p>
                    <a:p>
                      <a:pPr algn="l">
                        <a:lnSpc>
                          <a:spcPct val="100000"/>
                        </a:lnSpc>
                      </a:pPr>
                      <a:r>
                        <a:rPr lang="en-US" sz="600" dirty="0">
                          <a:solidFill>
                            <a:srgbClr val="FF0000"/>
                          </a:solidFill>
                          <a:latin typeface="Calibri" panose="020F0502020204030204" pitchFamily="34" charset="0"/>
                          <a:cs typeface="Calibri" panose="020F0502020204030204" pitchFamily="34" charset="0"/>
                        </a:rPr>
                        <a:t>Lunchtime areas for girls to play sports had worked well and will continue into 26-27.</a:t>
                      </a:r>
                    </a:p>
                    <a:p>
                      <a:pPr algn="l">
                        <a:lnSpc>
                          <a:spcPct val="100000"/>
                        </a:lnSpc>
                      </a:pPr>
                      <a:endParaRPr lang="en-US" sz="600" dirty="0">
                        <a:solidFill>
                          <a:srgbClr val="FF0000"/>
                        </a:solidFill>
                        <a:latin typeface="Calibri" panose="020F0502020204030204" pitchFamily="34" charset="0"/>
                        <a:cs typeface="Calibri" panose="020F0502020204030204" pitchFamily="34" charset="0"/>
                      </a:endParaRPr>
                    </a:p>
                    <a:p>
                      <a:pPr algn="l">
                        <a:lnSpc>
                          <a:spcPct val="100000"/>
                        </a:lnSpc>
                      </a:pPr>
                      <a:r>
                        <a:rPr lang="en-US" sz="600" dirty="0">
                          <a:solidFill>
                            <a:srgbClr val="FF0000"/>
                          </a:solidFill>
                          <a:latin typeface="Calibri" panose="020F0502020204030204" pitchFamily="34" charset="0"/>
                          <a:cs typeface="Calibri" panose="020F0502020204030204" pitchFamily="34" charset="0"/>
                        </a:rPr>
                        <a:t>Curriculum has been successful and teachers and staff are confident delivering. This will stay the same into next year. </a:t>
                      </a:r>
                    </a:p>
                    <a:p>
                      <a:pPr algn="l">
                        <a:lnSpc>
                          <a:spcPct val="100000"/>
                        </a:lnSpc>
                      </a:pPr>
                      <a:endParaRPr lang="en-US" sz="600" dirty="0">
                        <a:solidFill>
                          <a:srgbClr val="FF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FF0000"/>
                          </a:solidFill>
                          <a:latin typeface="Calibri" panose="020F0502020204030204" pitchFamily="34" charset="0"/>
                          <a:cs typeface="Calibri" panose="020F0502020204030204" pitchFamily="34" charset="0"/>
                        </a:rPr>
                        <a:t>Results of intra-school competitions</a:t>
                      </a:r>
                    </a:p>
                    <a:p>
                      <a:pPr algn="l">
                        <a:lnSpc>
                          <a:spcPct val="100000"/>
                        </a:lnSpc>
                      </a:pPr>
                      <a:endParaRPr lang="en-US" sz="600" dirty="0">
                        <a:solidFill>
                          <a:srgbClr val="FF0000"/>
                        </a:solidFill>
                        <a:latin typeface="Calibri" panose="020F0502020204030204" pitchFamily="34" charset="0"/>
                        <a:cs typeface="Calibri" panose="020F0502020204030204" pitchFamily="34" charset="0"/>
                      </a:endParaRPr>
                    </a:p>
                    <a:p>
                      <a:pPr algn="l">
                        <a:lnSpc>
                          <a:spcPct val="100000"/>
                        </a:lnSpc>
                      </a:pPr>
                      <a:r>
                        <a:rPr lang="en-US" sz="600" dirty="0">
                          <a:solidFill>
                            <a:srgbClr val="FF0000"/>
                          </a:solidFill>
                          <a:latin typeface="Calibri" panose="020F0502020204030204" pitchFamily="34" charset="0"/>
                          <a:cs typeface="Calibri" panose="020F0502020204030204" pitchFamily="34" charset="0"/>
                        </a:rPr>
                        <a:t>Planning for PE lessons</a:t>
                      </a:r>
                    </a:p>
                    <a:p>
                      <a:pPr algn="l">
                        <a:lnSpc>
                          <a:spcPct val="100000"/>
                        </a:lnSpc>
                      </a:pPr>
                      <a:endParaRPr lang="en-US" sz="600" dirty="0">
                        <a:solidFill>
                          <a:srgbClr val="FF0000"/>
                        </a:solidFill>
                        <a:latin typeface="Calibri" panose="020F0502020204030204" pitchFamily="34" charset="0"/>
                        <a:cs typeface="Calibri" panose="020F0502020204030204" pitchFamily="34" charset="0"/>
                      </a:endParaRPr>
                    </a:p>
                    <a:p>
                      <a:pPr algn="l">
                        <a:lnSpc>
                          <a:spcPct val="100000"/>
                        </a:lnSpc>
                      </a:pPr>
                      <a:r>
                        <a:rPr lang="en-US" sz="600" dirty="0">
                          <a:solidFill>
                            <a:srgbClr val="FF0000"/>
                          </a:solidFill>
                          <a:latin typeface="Calibri" panose="020F0502020204030204" pitchFamily="34" charset="0"/>
                          <a:cs typeface="Calibri" panose="020F0502020204030204" pitchFamily="34" charset="0"/>
                        </a:rPr>
                        <a:t>Competition calendar and register of participants.</a:t>
                      </a:r>
                    </a:p>
                    <a:p>
                      <a:pPr algn="l">
                        <a:lnSpc>
                          <a:spcPct val="100000"/>
                        </a:lnSpc>
                      </a:pPr>
                      <a:endParaRPr lang="en-US" sz="600" dirty="0">
                        <a:solidFill>
                          <a:srgbClr val="FF0000"/>
                        </a:solidFill>
                        <a:latin typeface="Calibri" panose="020F0502020204030204" pitchFamily="34" charset="0"/>
                        <a:cs typeface="Calibri" panose="020F0502020204030204" pitchFamily="34" charset="0"/>
                      </a:endParaRPr>
                    </a:p>
                    <a:p>
                      <a:pPr algn="l">
                        <a:lnSpc>
                          <a:spcPct val="100000"/>
                        </a:lnSpc>
                      </a:pPr>
                      <a:r>
                        <a:rPr lang="en-US" sz="600" dirty="0">
                          <a:solidFill>
                            <a:srgbClr val="FF0000"/>
                          </a:solidFill>
                          <a:latin typeface="Calibri" panose="020F0502020204030204" pitchFamily="34" charset="0"/>
                          <a:cs typeface="Calibri" panose="020F0502020204030204" pitchFamily="34" charset="0"/>
                        </a:rPr>
                        <a:t>School curriculum (new and old).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rgbClr val="FF0000"/>
                        </a:solidFill>
                        <a:latin typeface="Calibri" panose="020F0502020204030204" pitchFamily="34" charset="0"/>
                        <a:cs typeface="Calibri" panose="020F0502020204030204" pitchFamily="34" charset="0"/>
                      </a:endParaRPr>
                    </a:p>
                    <a:p>
                      <a:pPr algn="l">
                        <a:lnSpc>
                          <a:spcPct val="100000"/>
                        </a:lnSpc>
                      </a:pPr>
                      <a:r>
                        <a:rPr lang="en-US" sz="600" dirty="0">
                          <a:solidFill>
                            <a:srgbClr val="FF0000"/>
                          </a:solidFill>
                          <a:latin typeface="Calibri" panose="020F0502020204030204" pitchFamily="34" charset="0"/>
                          <a:cs typeface="Calibri" panose="020F0502020204030204" pitchFamily="34" charset="0"/>
                        </a:rPr>
                        <a:t>£529.21</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9005440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E574A-0620-4E1B-DFDE-411AC81DCD3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7FFA36-C719-87C0-57B5-AF85FCC95ECD}"/>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3595F43-1DB0-3C76-5D1D-F2B796CC4C35}"/>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Increasing participation in competitive sport.</a:t>
            </a:r>
          </a:p>
        </p:txBody>
      </p:sp>
      <p:graphicFrame>
        <p:nvGraphicFramePr>
          <p:cNvPr id="2" name="Table 1">
            <a:extLst>
              <a:ext uri="{FF2B5EF4-FFF2-40B4-BE49-F238E27FC236}">
                <a16:creationId xmlns:a16="http://schemas.microsoft.com/office/drawing/2014/main" id="{211CECEF-178D-3E46-7577-CC8146C1119C}"/>
              </a:ext>
            </a:extLst>
          </p:cNvPr>
          <p:cNvGraphicFramePr>
            <a:graphicFrameLocks noGrp="1"/>
          </p:cNvGraphicFramePr>
          <p:nvPr>
            <p:extLst>
              <p:ext uri="{D42A27DB-BD31-4B8C-83A1-F6EECF244321}">
                <p14:modId xmlns:p14="http://schemas.microsoft.com/office/powerpoint/2010/main" val="2251905835"/>
              </p:ext>
            </p:extLst>
          </p:nvPr>
        </p:nvGraphicFramePr>
        <p:xfrm>
          <a:off x="294842" y="694098"/>
          <a:ext cx="5530128" cy="15849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16380">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FF0066"/>
                          </a:solidFill>
                          <a:latin typeface="Calibri" panose="020F0502020204030204" pitchFamily="34" charset="0"/>
                          <a:cs typeface="Calibri" panose="020F0502020204030204" pitchFamily="34" charset="0"/>
                        </a:rPr>
                        <a:t>To ensure all children have the chance to compete in competitive sport across the year.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rgbClr val="FF0066"/>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FF0066"/>
                          </a:solidFill>
                          <a:latin typeface="Calibri" panose="020F0502020204030204" pitchFamily="34" charset="0"/>
                          <a:cs typeface="Calibri" panose="020F0502020204030204" pitchFamily="34" charset="0"/>
                        </a:rPr>
                        <a:t>To create events and competitions where children do not feel the pressure of  teams/regular sport, increasing participation.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FF0066"/>
                          </a:solidFill>
                          <a:latin typeface="Calibri" panose="020F0502020204030204" pitchFamily="34" charset="0"/>
                          <a:cs typeface="Calibri" panose="020F0502020204030204" pitchFamily="34" charset="0"/>
                        </a:rPr>
                        <a:t>We will sue MoveMore to attend as many competitions organized by them as we can. </a:t>
                      </a:r>
                    </a:p>
                    <a:p>
                      <a:pPr algn="l">
                        <a:lnSpc>
                          <a:spcPct val="100000"/>
                        </a:lnSpc>
                      </a:pPr>
                      <a:endParaRPr lang="en-US" sz="600" dirty="0">
                        <a:solidFill>
                          <a:srgbClr val="FF0066"/>
                        </a:solidFill>
                        <a:latin typeface="Calibri" panose="020F0502020204030204" pitchFamily="34" charset="0"/>
                        <a:cs typeface="Calibri" panose="020F0502020204030204" pitchFamily="34" charset="0"/>
                      </a:endParaRPr>
                    </a:p>
                    <a:p>
                      <a:pPr algn="l">
                        <a:lnSpc>
                          <a:spcPct val="100000"/>
                        </a:lnSpc>
                      </a:pPr>
                      <a:r>
                        <a:rPr lang="en-US" sz="600" dirty="0">
                          <a:solidFill>
                            <a:srgbClr val="FF0066"/>
                          </a:solidFill>
                          <a:latin typeface="Calibri" panose="020F0502020204030204" pitchFamily="34" charset="0"/>
                          <a:cs typeface="Calibri" panose="020F0502020204030204" pitchFamily="34" charset="0"/>
                        </a:rPr>
                        <a:t>We will host as many house matches as possible across the year. </a:t>
                      </a:r>
                    </a:p>
                    <a:p>
                      <a:pPr algn="l">
                        <a:lnSpc>
                          <a:spcPct val="100000"/>
                        </a:lnSpc>
                      </a:pPr>
                      <a:endParaRPr lang="en-US" sz="600" dirty="0">
                        <a:solidFill>
                          <a:srgbClr val="FF0066"/>
                        </a:solidFill>
                        <a:latin typeface="Calibri" panose="020F0502020204030204" pitchFamily="34" charset="0"/>
                        <a:cs typeface="Calibri" panose="020F0502020204030204" pitchFamily="34" charset="0"/>
                      </a:endParaRPr>
                    </a:p>
                    <a:p>
                      <a:pPr algn="l">
                        <a:lnSpc>
                          <a:spcPct val="100000"/>
                        </a:lnSpc>
                      </a:pPr>
                      <a:r>
                        <a:rPr lang="en-US" sz="600" dirty="0">
                          <a:solidFill>
                            <a:srgbClr val="FF0066"/>
                          </a:solidFill>
                          <a:latin typeface="Calibri" panose="020F0502020204030204" pitchFamily="34" charset="0"/>
                          <a:cs typeface="Calibri" panose="020F0502020204030204" pitchFamily="34" charset="0"/>
                        </a:rPr>
                        <a:t>We aim to try and use PE sessions in KS2 to hold competitive sport, making competitions at the end of units between classes.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FF0066"/>
                          </a:solidFill>
                          <a:latin typeface="Calibri" panose="020F0502020204030204" pitchFamily="34" charset="0"/>
                          <a:cs typeface="Calibri" panose="020F0502020204030204" pitchFamily="34" charset="0"/>
                        </a:rPr>
                        <a:t>Last year we introduced one house match and children enjoyed these across the year groups. This ranged from year 2-6. This year, we aim to run house matches from reception – Year 6 and have 3 that children can take part in. </a:t>
                      </a:r>
                      <a:endParaRPr lang="en-US" sz="600" b="0" dirty="0">
                        <a:solidFill>
                          <a:srgbClr val="FF0066"/>
                        </a:solidFill>
                        <a:highlight>
                          <a:srgbClr val="00FF00"/>
                        </a:highlight>
                        <a:latin typeface="Calibri" panose="020F0502020204030204" pitchFamily="34" charset="0"/>
                        <a:cs typeface="Calibri" panose="020F0502020204030204" pitchFamily="34" charset="0"/>
                      </a:endParaRPr>
                    </a:p>
                    <a:p>
                      <a:pPr algn="l">
                        <a:lnSpc>
                          <a:spcPct val="100000"/>
                        </a:lnSpc>
                      </a:pPr>
                      <a:endParaRPr lang="en-US" sz="600" dirty="0">
                        <a:solidFill>
                          <a:srgbClr val="FF0066"/>
                        </a:solidFill>
                        <a:latin typeface="Calibri" panose="020F0502020204030204" pitchFamily="34" charset="0"/>
                        <a:cs typeface="Calibri" panose="020F0502020204030204" pitchFamily="34" charset="0"/>
                      </a:endParaRPr>
                    </a:p>
                    <a:p>
                      <a:pPr algn="l">
                        <a:lnSpc>
                          <a:spcPct val="100000"/>
                        </a:lnSpc>
                      </a:pPr>
                      <a:r>
                        <a:rPr lang="en-US" sz="600" dirty="0">
                          <a:solidFill>
                            <a:srgbClr val="FF0066"/>
                          </a:solidFill>
                          <a:latin typeface="Calibri" panose="020F0502020204030204" pitchFamily="34" charset="0"/>
                          <a:cs typeface="Calibri" panose="020F0502020204030204" pitchFamily="34" charset="0"/>
                        </a:rPr>
                        <a:t>We host a swimming gala for Year 4-6 children in school. We usually have 35/240 children not swim for various reasons. This year, we aim to have below 20 by introducing </a:t>
                      </a:r>
                      <a:r>
                        <a:rPr lang="en-US" sz="600">
                          <a:solidFill>
                            <a:srgbClr val="FF0066"/>
                          </a:solidFill>
                          <a:latin typeface="Calibri" panose="020F0502020204030204" pitchFamily="34" charset="0"/>
                          <a:cs typeface="Calibri" panose="020F0502020204030204" pitchFamily="34" charset="0"/>
                        </a:rPr>
                        <a:t>new races. </a:t>
                      </a:r>
                      <a:endParaRPr lang="en-US" sz="600" dirty="0">
                        <a:solidFill>
                          <a:srgbClr val="FF0066"/>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l">
                        <a:lnSpc>
                          <a:spcPct val="100000"/>
                        </a:lnSpc>
                      </a:pPr>
                      <a:r>
                        <a:rPr lang="en-US" sz="550" dirty="0">
                          <a:solidFill>
                            <a:srgbClr val="FF0066"/>
                          </a:solidFill>
                          <a:latin typeface="Calibri" panose="020F0502020204030204" pitchFamily="34" charset="0"/>
                          <a:cs typeface="Calibri" panose="020F0502020204030204" pitchFamily="34" charset="0"/>
                        </a:rPr>
                        <a:t>Sports day prep</a:t>
                      </a:r>
                    </a:p>
                    <a:p>
                      <a:pPr algn="l">
                        <a:lnSpc>
                          <a:spcPct val="100000"/>
                        </a:lnSpc>
                      </a:pPr>
                      <a:endParaRPr lang="en-US" sz="550" dirty="0">
                        <a:solidFill>
                          <a:srgbClr val="FF0066"/>
                        </a:solidFill>
                        <a:latin typeface="Calibri" panose="020F0502020204030204" pitchFamily="34" charset="0"/>
                        <a:cs typeface="Calibri" panose="020F0502020204030204" pitchFamily="34" charset="0"/>
                      </a:endParaRPr>
                    </a:p>
                    <a:p>
                      <a:pPr algn="l">
                        <a:lnSpc>
                          <a:spcPct val="100000"/>
                        </a:lnSpc>
                      </a:pPr>
                      <a:r>
                        <a:rPr lang="en-US" sz="550" dirty="0">
                          <a:solidFill>
                            <a:srgbClr val="FF0066"/>
                          </a:solidFill>
                          <a:latin typeface="Calibri" panose="020F0502020204030204" pitchFamily="34" charset="0"/>
                          <a:cs typeface="Calibri" panose="020F0502020204030204" pitchFamily="34" charset="0"/>
                        </a:rPr>
                        <a:t>Class lists </a:t>
                      </a:r>
                    </a:p>
                    <a:p>
                      <a:pPr algn="l">
                        <a:lnSpc>
                          <a:spcPct val="100000"/>
                        </a:lnSpc>
                      </a:pPr>
                      <a:endParaRPr lang="en-US" sz="550" dirty="0">
                        <a:solidFill>
                          <a:srgbClr val="FF0066"/>
                        </a:solidFill>
                        <a:latin typeface="Calibri" panose="020F0502020204030204" pitchFamily="34" charset="0"/>
                        <a:cs typeface="Calibri" panose="020F0502020204030204" pitchFamily="34" charset="0"/>
                      </a:endParaRPr>
                    </a:p>
                    <a:p>
                      <a:pPr algn="l">
                        <a:lnSpc>
                          <a:spcPct val="100000"/>
                        </a:lnSpc>
                      </a:pPr>
                      <a:r>
                        <a:rPr lang="en-US" sz="550" dirty="0">
                          <a:solidFill>
                            <a:srgbClr val="FF0066"/>
                          </a:solidFill>
                          <a:latin typeface="Calibri" panose="020F0502020204030204" pitchFamily="34" charset="0"/>
                          <a:cs typeface="Calibri" panose="020F0502020204030204" pitchFamily="34" charset="0"/>
                        </a:rPr>
                        <a:t>Pupil voice </a:t>
                      </a:r>
                    </a:p>
                    <a:p>
                      <a:pPr algn="l">
                        <a:lnSpc>
                          <a:spcPct val="100000"/>
                        </a:lnSpc>
                      </a:pPr>
                      <a:endParaRPr lang="en-US" sz="550" dirty="0">
                        <a:solidFill>
                          <a:srgbClr val="FF0066"/>
                        </a:solidFill>
                        <a:latin typeface="Calibri" panose="020F0502020204030204" pitchFamily="34" charset="0"/>
                        <a:cs typeface="Calibri" panose="020F0502020204030204" pitchFamily="34" charset="0"/>
                      </a:endParaRPr>
                    </a:p>
                    <a:p>
                      <a:pPr algn="l">
                        <a:lnSpc>
                          <a:spcPct val="100000"/>
                        </a:lnSpc>
                      </a:pPr>
                      <a:r>
                        <a:rPr lang="en-US" sz="550" dirty="0">
                          <a:solidFill>
                            <a:srgbClr val="FF0066"/>
                          </a:solidFill>
                          <a:latin typeface="Calibri" panose="020F0502020204030204" pitchFamily="34" charset="0"/>
                          <a:cs typeface="Calibri" panose="020F0502020204030204" pitchFamily="34" charset="0"/>
                        </a:rPr>
                        <a:t>Activity tracker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graphicFrame>
        <p:nvGraphicFramePr>
          <p:cNvPr id="5" name="Table 4">
            <a:extLst>
              <a:ext uri="{FF2B5EF4-FFF2-40B4-BE49-F238E27FC236}">
                <a16:creationId xmlns:a16="http://schemas.microsoft.com/office/drawing/2014/main" id="{CF0A030B-A9A4-225B-67EC-21F5394B5B05}"/>
              </a:ext>
            </a:extLst>
          </p:cNvPr>
          <p:cNvGraphicFramePr>
            <a:graphicFrameLocks noGrp="1"/>
          </p:cNvGraphicFramePr>
          <p:nvPr>
            <p:extLst>
              <p:ext uri="{D42A27DB-BD31-4B8C-83A1-F6EECF244321}">
                <p14:modId xmlns:p14="http://schemas.microsoft.com/office/powerpoint/2010/main" val="2767035794"/>
              </p:ext>
            </p:extLst>
          </p:nvPr>
        </p:nvGraphicFramePr>
        <p:xfrm>
          <a:off x="294842" y="2279058"/>
          <a:ext cx="5530128" cy="16916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029182716"/>
                    </a:ext>
                  </a:extLst>
                </a:gridCol>
                <a:gridCol w="1158240">
                  <a:extLst>
                    <a:ext uri="{9D8B030D-6E8A-4147-A177-3AD203B41FA5}">
                      <a16:colId xmlns:a16="http://schemas.microsoft.com/office/drawing/2014/main" val="2781807479"/>
                    </a:ext>
                  </a:extLst>
                </a:gridCol>
                <a:gridCol w="1417320">
                  <a:extLst>
                    <a:ext uri="{9D8B030D-6E8A-4147-A177-3AD203B41FA5}">
                      <a16:colId xmlns:a16="http://schemas.microsoft.com/office/drawing/2014/main" val="1923086034"/>
                    </a:ext>
                  </a:extLst>
                </a:gridCol>
                <a:gridCol w="1516380">
                  <a:extLst>
                    <a:ext uri="{9D8B030D-6E8A-4147-A177-3AD203B41FA5}">
                      <a16:colId xmlns:a16="http://schemas.microsoft.com/office/drawing/2014/main" val="24877094"/>
                    </a:ext>
                  </a:extLst>
                </a:gridCol>
                <a:gridCol w="940550">
                  <a:extLst>
                    <a:ext uri="{9D8B030D-6E8A-4147-A177-3AD203B41FA5}">
                      <a16:colId xmlns:a16="http://schemas.microsoft.com/office/drawing/2014/main" val="528827245"/>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20641951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b="0" dirty="0">
                          <a:solidFill>
                            <a:srgbClr val="FF0066"/>
                          </a:solidFill>
                          <a:latin typeface="Calibri" panose="020F0502020204030204" pitchFamily="34" charset="0"/>
                          <a:cs typeface="Calibri" panose="020F0502020204030204" pitchFamily="34" charset="0"/>
                        </a:rPr>
                        <a:t>At the swimming gala last year, 35/240 pupils did not swim in the gala, this year, that number was reduced to 21 with the introduction of new races and the push for participation with children who are less likely to participate in competitive sport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b="0" dirty="0">
                        <a:solidFill>
                          <a:srgbClr val="FF0066"/>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b="0" dirty="0">
                          <a:solidFill>
                            <a:srgbClr val="FF0066"/>
                          </a:solidFill>
                          <a:latin typeface="Calibri" panose="020F0502020204030204" pitchFamily="34" charset="0"/>
                          <a:cs typeface="Calibri" panose="020F0502020204030204" pitchFamily="34" charset="0"/>
                        </a:rPr>
                        <a:t>Last year, not every year group participated in house matches and only 1 ran. By the end of July 2026, 3 house matches were run as well as sports day, with every year group taking part in each, giving children minimum of 4 competitive opportunities.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FF0066"/>
                          </a:solidFill>
                          <a:latin typeface="Calibri" panose="020F0502020204030204" pitchFamily="34" charset="0"/>
                          <a:cs typeface="Calibri" panose="020F0502020204030204" pitchFamily="34" charset="0"/>
                        </a:rPr>
                        <a:t>Ensure that staff are happy to lead the new house matches by regularly updating teachers in staff meetings.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rgbClr val="FF0066"/>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FF0066"/>
                          </a:solidFill>
                          <a:latin typeface="Calibri" panose="020F0502020204030204" pitchFamily="34" charset="0"/>
                          <a:cs typeface="Calibri" panose="020F0502020204030204" pitchFamily="34" charset="0"/>
                        </a:rPr>
                        <a:t>Ensure sessions are easy to run and will engage all year groups, making adaptations for younger children. </a:t>
                      </a:r>
                    </a:p>
                    <a:p>
                      <a:pPr algn="l">
                        <a:lnSpc>
                          <a:spcPct val="100000"/>
                        </a:lnSpc>
                      </a:pPr>
                      <a:r>
                        <a:rPr lang="en-US" sz="600" dirty="0">
                          <a:solidFill>
                            <a:srgbClr val="FF0066"/>
                          </a:solidFill>
                          <a:latin typeface="Calibri" panose="020F0502020204030204" pitchFamily="34" charset="0"/>
                          <a:cs typeface="Calibri" panose="020F0502020204030204" pitchFamily="34" charset="0"/>
                        </a:rPr>
                        <a:t> </a:t>
                      </a:r>
                    </a:p>
                    <a:p>
                      <a:pPr algn="l">
                        <a:lnSpc>
                          <a:spcPct val="100000"/>
                        </a:lnSpc>
                      </a:pPr>
                      <a:r>
                        <a:rPr lang="en-US" sz="600" dirty="0">
                          <a:solidFill>
                            <a:srgbClr val="FF0066"/>
                          </a:solidFill>
                          <a:latin typeface="Calibri" panose="020F0502020204030204" pitchFamily="34" charset="0"/>
                          <a:cs typeface="Calibri" panose="020F0502020204030204" pitchFamily="34" charset="0"/>
                        </a:rPr>
                        <a:t>Listen to pupil voice to see if we can create events which majority of children will enjoy and inspire active play.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rgbClr val="FF0066"/>
                          </a:solidFill>
                          <a:latin typeface="Calibri" panose="020F0502020204030204" pitchFamily="34" charset="0"/>
                          <a:cs typeface="Calibri" panose="020F0502020204030204" pitchFamily="34" charset="0"/>
                        </a:rPr>
                        <a:t>Pictures</a:t>
                      </a:r>
                    </a:p>
                    <a:p>
                      <a:pPr algn="l">
                        <a:lnSpc>
                          <a:spcPct val="100000"/>
                        </a:lnSpc>
                      </a:pPr>
                      <a:endParaRPr lang="en-US" sz="700" dirty="0">
                        <a:solidFill>
                          <a:srgbClr val="FF0066"/>
                        </a:solidFill>
                        <a:latin typeface="Calibri" panose="020F0502020204030204" pitchFamily="34" charset="0"/>
                        <a:cs typeface="Calibri" panose="020F0502020204030204" pitchFamily="34" charset="0"/>
                      </a:endParaRPr>
                    </a:p>
                    <a:p>
                      <a:pPr algn="l">
                        <a:lnSpc>
                          <a:spcPct val="100000"/>
                        </a:lnSpc>
                      </a:pPr>
                      <a:r>
                        <a:rPr lang="en-US" sz="700" dirty="0">
                          <a:solidFill>
                            <a:srgbClr val="FF0066"/>
                          </a:solidFill>
                          <a:latin typeface="Calibri" panose="020F0502020204030204" pitchFamily="34" charset="0"/>
                          <a:cs typeface="Calibri" panose="020F0502020204030204" pitchFamily="34" charset="0"/>
                        </a:rPr>
                        <a:t>Results sheets </a:t>
                      </a:r>
                    </a:p>
                    <a:p>
                      <a:pPr algn="l">
                        <a:lnSpc>
                          <a:spcPct val="100000"/>
                        </a:lnSpc>
                      </a:pPr>
                      <a:endParaRPr lang="en-US" sz="700" dirty="0">
                        <a:solidFill>
                          <a:srgbClr val="FF0066"/>
                        </a:solidFill>
                        <a:latin typeface="Calibri" panose="020F0502020204030204" pitchFamily="34" charset="0"/>
                        <a:cs typeface="Calibri" panose="020F0502020204030204" pitchFamily="34" charset="0"/>
                      </a:endParaRPr>
                    </a:p>
                    <a:p>
                      <a:pPr algn="l">
                        <a:lnSpc>
                          <a:spcPct val="100000"/>
                        </a:lnSpc>
                      </a:pPr>
                      <a:r>
                        <a:rPr lang="en-US" sz="700" dirty="0">
                          <a:solidFill>
                            <a:srgbClr val="FF0066"/>
                          </a:solidFill>
                          <a:latin typeface="Calibri" panose="020F0502020204030204" pitchFamily="34" charset="0"/>
                          <a:cs typeface="Calibri" panose="020F0502020204030204" pitchFamily="34" charset="0"/>
                        </a:rPr>
                        <a:t>Pupil voice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rgbClr val="FF0066"/>
                        </a:solidFill>
                        <a:latin typeface="Calibri" panose="020F0502020204030204" pitchFamily="34" charset="0"/>
                        <a:cs typeface="Calibri" panose="020F0502020204030204" pitchFamily="34" charset="0"/>
                      </a:endParaRPr>
                    </a:p>
                    <a:p>
                      <a:pPr algn="l">
                        <a:lnSpc>
                          <a:spcPct val="100000"/>
                        </a:lnSpc>
                      </a:pPr>
                      <a:r>
                        <a:rPr lang="en-US" sz="600" dirty="0">
                          <a:solidFill>
                            <a:srgbClr val="FF0066"/>
                          </a:solidFill>
                          <a:latin typeface="Calibri" panose="020F0502020204030204" pitchFamily="34" charset="0"/>
                          <a:cs typeface="Calibri" panose="020F0502020204030204" pitchFamily="34" charset="0"/>
                        </a:rPr>
                        <a:t>£387.36</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55744538"/>
                  </a:ext>
                </a:extLst>
              </a:tr>
            </a:tbl>
          </a:graphicData>
        </a:graphic>
      </p:graphicFrame>
    </p:spTree>
    <p:extLst>
      <p:ext uri="{BB962C8B-B14F-4D97-AF65-F5344CB8AC3E}">
        <p14:creationId xmlns:p14="http://schemas.microsoft.com/office/powerpoint/2010/main" val="34335552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End of year swimming data (2025/2026)</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242823"/>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Current Year 6 Cohort Swimming Data</a:t>
            </a:r>
            <a:endParaRPr lang="en-US" sz="850" i="1" dirty="0">
              <a:latin typeface="Calibri" panose="020F0502020204030204" pitchFamily="34" charset="0"/>
              <a:cs typeface="Calibri" panose="020F0502020204030204" pitchFamily="34" charset="0"/>
            </a:endParaRP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1592686190"/>
              </p:ext>
            </p:extLst>
          </p:nvPr>
        </p:nvGraphicFramePr>
        <p:xfrm>
          <a:off x="298297" y="1672070"/>
          <a:ext cx="5530128" cy="252748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meters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solidFill>
                            <a:schemeClr val="accent1">
                              <a:lumMod val="75000"/>
                            </a:schemeClr>
                          </a:solidFill>
                          <a:latin typeface="Calibri" panose="020F0502020204030204" pitchFamily="34" charset="0"/>
                          <a:cs typeface="Calibri" panose="020F0502020204030204" pitchFamily="34" charset="0"/>
                        </a:rPr>
                        <a:t>92% of pupils in year 6 can swim 25 meters.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Evidenced on data from Collage Swimming teachers and their assessments. Start and end of unit assessments were carried out by swimming teachers.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Next year the aim for the data is to be 95%.</a:t>
                      </a:r>
                    </a:p>
                    <a:p>
                      <a:endParaRPr lang="en-US" sz="700" dirty="0">
                        <a:highlight>
                          <a:srgbClr val="FFFF00"/>
                        </a:highlight>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As a school, we know that there are children who have a fear if water, this is why we will not set 100%. We will run water events to try and promote a love of swimming.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solidFill>
                            <a:schemeClr val="accent1">
                              <a:lumMod val="75000"/>
                            </a:schemeClr>
                          </a:solidFill>
                          <a:latin typeface="Calibri" panose="020F0502020204030204" pitchFamily="34" charset="0"/>
                          <a:cs typeface="Calibri" panose="020F0502020204030204" pitchFamily="34" charset="0"/>
                        </a:rPr>
                        <a:t>89% of pupils in year 6 can use a range of strokes effectively. </a:t>
                      </a:r>
                    </a:p>
                    <a:p>
                      <a:endParaRPr lang="en-US" sz="700" dirty="0">
                        <a:highlight>
                          <a:srgbClr val="FFFF00"/>
                        </a:highlight>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We want this data to be 93%.</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We will aim to continue to use the school gala in order to promote a range of strokes. Letting children know they can use their most comfortable stroke will hopefully promote an uptake at the gala.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latin typeface="Calibri" panose="020F0502020204030204" pitchFamily="34" charset="0"/>
                          <a:cs typeface="Calibri" panose="020F0502020204030204" pitchFamily="34" charset="0"/>
                        </a:rPr>
                        <a:t>97% of pupils in year 6 can perform safe self rescues. </a:t>
                      </a:r>
                    </a:p>
                    <a:p>
                      <a:endParaRPr lang="en-US" sz="700" dirty="0">
                        <a:highlight>
                          <a:srgbClr val="FFFF00"/>
                        </a:highlight>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We want this data to be 100%.</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One child has a genuine fear of being in the water so would not get in with clothes on to partake in the water safety.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246934013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2161</TotalTime>
  <Words>5473</Words>
  <Application>Microsoft Office PowerPoint</Application>
  <PresentationFormat>Custom</PresentationFormat>
  <Paragraphs>583</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Mike Steward</cp:lastModifiedBy>
  <cp:revision>38</cp:revision>
  <dcterms:created xsi:type="dcterms:W3CDTF">2025-10-08T18:09:30Z</dcterms:created>
  <dcterms:modified xsi:type="dcterms:W3CDTF">2026-07-22T10:18:31Z</dcterms:modified>
</cp:coreProperties>
</file>