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77" r:id="rId3"/>
    <p:sldId id="258" r:id="rId4"/>
    <p:sldId id="267" r:id="rId5"/>
    <p:sldId id="271" r:id="rId6"/>
    <p:sldId id="272" r:id="rId7"/>
    <p:sldId id="283" r:id="rId8"/>
    <p:sldId id="281" r:id="rId9"/>
    <p:sldId id="274" r:id="rId10"/>
    <p:sldId id="275" r:id="rId11"/>
    <p:sldId id="289" r:id="rId12"/>
    <p:sldId id="290" r:id="rId13"/>
    <p:sldId id="257" r:id="rId14"/>
    <p:sldId id="282" r:id="rId15"/>
    <p:sldId id="286" r:id="rId16"/>
    <p:sldId id="287" r:id="rId17"/>
    <p:sldId id="288" r:id="rId18"/>
    <p:sldId id="259" r:id="rId19"/>
    <p:sldId id="266" r:id="rId20"/>
    <p:sldId id="260" r:id="rId21"/>
    <p:sldId id="291" r:id="rId22"/>
    <p:sldId id="261" r:id="rId23"/>
    <p:sldId id="269" r:id="rId24"/>
    <p:sldId id="270" r:id="rId25"/>
    <p:sldId id="268" r:id="rId26"/>
    <p:sldId id="265" r:id="rId27"/>
    <p:sldId id="278" r:id="rId28"/>
    <p:sldId id="285"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62" autoAdjust="0"/>
    <p:restoredTop sz="94660"/>
  </p:normalViewPr>
  <p:slideViewPr>
    <p:cSldViewPr>
      <p:cViewPr varScale="1">
        <p:scale>
          <a:sx n="82" d="100"/>
          <a:sy n="82" d="100"/>
        </p:scale>
        <p:origin x="1362"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D53BC5-B3EE-4EF5-A283-B30D2C06188E}" type="datetimeFigureOut">
              <a:rPr lang="en-GB" smtClean="0"/>
              <a:t>28/05/2020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BAD63A-904B-405B-803F-2526B9774A4E}" type="slidenum">
              <a:rPr lang="en-GB" smtClean="0"/>
              <a:t>‹#›</a:t>
            </a:fld>
            <a:endParaRPr lang="en-GB"/>
          </a:p>
        </p:txBody>
      </p:sp>
    </p:spTree>
    <p:extLst>
      <p:ext uri="{BB962C8B-B14F-4D97-AF65-F5344CB8AC3E}">
        <p14:creationId xmlns:p14="http://schemas.microsoft.com/office/powerpoint/2010/main" val="3845133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AD63A-904B-405B-803F-2526B9774A4E}" type="slidenum">
              <a:rPr lang="en-GB" smtClean="0"/>
              <a:t>22</a:t>
            </a:fld>
            <a:endParaRPr lang="en-GB"/>
          </a:p>
        </p:txBody>
      </p:sp>
    </p:spTree>
    <p:extLst>
      <p:ext uri="{BB962C8B-B14F-4D97-AF65-F5344CB8AC3E}">
        <p14:creationId xmlns:p14="http://schemas.microsoft.com/office/powerpoint/2010/main" val="1560773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CC1DBAD-3AC7-4C48-BDE6-4681708EBA47}" type="datetimeFigureOut">
              <a:rPr lang="en-GB" smtClean="0"/>
              <a:t>28/05/2020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1865078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C1DBAD-3AC7-4C48-BDE6-4681708EBA47}" type="datetimeFigureOut">
              <a:rPr lang="en-GB" smtClean="0"/>
              <a:t>28/05/2020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401669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C1DBAD-3AC7-4C48-BDE6-4681708EBA47}" type="datetimeFigureOut">
              <a:rPr lang="en-GB" smtClean="0"/>
              <a:t>28/05/2020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744517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CC1DBAD-3AC7-4C48-BDE6-4681708EBA47}" type="datetimeFigureOut">
              <a:rPr lang="en-GB" smtClean="0"/>
              <a:t>28/05/2020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2367168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CC1DBAD-3AC7-4C48-BDE6-4681708EBA47}" type="datetimeFigureOut">
              <a:rPr lang="en-GB" smtClean="0"/>
              <a:t>28/05/2020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3633584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CC1DBAD-3AC7-4C48-BDE6-4681708EBA47}" type="datetimeFigureOut">
              <a:rPr lang="en-GB" smtClean="0"/>
              <a:t>28/05/2020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2938167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1DBAD-3AC7-4C48-BDE6-4681708EBA47}" type="datetimeFigureOut">
              <a:rPr lang="en-GB" smtClean="0"/>
              <a:t>28/05/2020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3995162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C1DBAD-3AC7-4C48-BDE6-4681708EBA47}" type="datetimeFigureOut">
              <a:rPr lang="en-GB" smtClean="0"/>
              <a:t>28/05/2020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2480254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C1DBAD-3AC7-4C48-BDE6-4681708EBA47}" type="datetimeFigureOut">
              <a:rPr lang="en-GB" smtClean="0"/>
              <a:t>28/05/2020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3871239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C1DBAD-3AC7-4C48-BDE6-4681708EBA47}" type="datetimeFigureOut">
              <a:rPr lang="en-GB" smtClean="0"/>
              <a:t>28/05/2020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52665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C1DBAD-3AC7-4C48-BDE6-4681708EBA47}" type="datetimeFigureOut">
              <a:rPr lang="en-GB" smtClean="0"/>
              <a:t>28/05/2020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34307-001F-44EF-840C-7B9CA9BC9DED}" type="slidenum">
              <a:rPr lang="en-GB" smtClean="0"/>
              <a:t>‹#›</a:t>
            </a:fld>
            <a:endParaRPr lang="en-GB"/>
          </a:p>
        </p:txBody>
      </p:sp>
    </p:spTree>
    <p:extLst>
      <p:ext uri="{BB962C8B-B14F-4D97-AF65-F5344CB8AC3E}">
        <p14:creationId xmlns:p14="http://schemas.microsoft.com/office/powerpoint/2010/main" val="2301987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C1DBAD-3AC7-4C48-BDE6-4681708EBA47}" type="datetimeFigureOut">
              <a:rPr lang="en-GB" smtClean="0"/>
              <a:t>28/05/2020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534307-001F-44EF-840C-7B9CA9BC9DED}" type="slidenum">
              <a:rPr lang="en-GB" smtClean="0"/>
              <a:t>‹#›</a:t>
            </a:fld>
            <a:endParaRPr lang="en-GB"/>
          </a:p>
        </p:txBody>
      </p:sp>
    </p:spTree>
    <p:extLst>
      <p:ext uri="{BB962C8B-B14F-4D97-AF65-F5344CB8AC3E}">
        <p14:creationId xmlns:p14="http://schemas.microsoft.com/office/powerpoint/2010/main" val="614701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honicsplay.co.uk/BuriedTreasure2.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literacyshed.com/the-lighthouse.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booktrust.org.uk/books-and-reading/have-some-fun/storybooks-and-games/A-hole-in-the-bottom-of-the-sea/" TargetMode="External"/><Relationship Id="rId2" Type="http://schemas.openxmlformats.org/officeDocument/2006/relationships/hyperlink" Target="https://safeyoutube.net/w/Msh6" TargetMode="External"/><Relationship Id="rId1" Type="http://schemas.openxmlformats.org/officeDocument/2006/relationships/slideLayout" Target="../slideLayouts/slideLayout2.xml"/><Relationship Id="rId4" Type="http://schemas.openxmlformats.org/officeDocument/2006/relationships/hyperlink" Target="https://www.storynory.com/how-the-whale-got-his-throat/"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childrens.poetryarchive.org/collections/under-the-sea/" TargetMode="External"/><Relationship Id="rId2" Type="http://schemas.openxmlformats.org/officeDocument/2006/relationships/hyperlink" Target="https://www.natgeokids.com/uk/discover/animals/sea-life/turtle-facts/" TargetMode="External"/><Relationship Id="rId1" Type="http://schemas.openxmlformats.org/officeDocument/2006/relationships/slideLayout" Target="../slideLayouts/slideLayout2.xml"/><Relationship Id="rId4" Type="http://schemas.openxmlformats.org/officeDocument/2006/relationships/hyperlink" Target="https://www.lovereading4kids.co.uk/extract/15536/Ocean-Emporium-by-Susie-Brooks.htm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childrens.poetryarchive.org/poem/mermaids-lament/" TargetMode="External"/><Relationship Id="rId2" Type="http://schemas.openxmlformats.org/officeDocument/2006/relationships/hyperlink" Target="https://safeyoutube.net/w/cPB6" TargetMode="External"/><Relationship Id="rId1" Type="http://schemas.openxmlformats.org/officeDocument/2006/relationships/slideLayout" Target="../slideLayouts/slideLayout2.xml"/><Relationship Id="rId4" Type="http://schemas.openxmlformats.org/officeDocument/2006/relationships/hyperlink" Target="https://subscribe.firstnews.co.uk/free-downloadable-issue/"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thenational.academy/online-classroom/year-2/maths#subjects" TargetMode="External"/><Relationship Id="rId7" Type="http://schemas.openxmlformats.org/officeDocument/2006/relationships/hyperlink" Target="https://www.thenational.academy/online-classroom/year-6/maths#subjects" TargetMode="External"/><Relationship Id="rId2" Type="http://schemas.openxmlformats.org/officeDocument/2006/relationships/hyperlink" Target="https://www.thenational.academy/online-classroom/year-1/maths" TargetMode="External"/><Relationship Id="rId1" Type="http://schemas.openxmlformats.org/officeDocument/2006/relationships/slideLayout" Target="../slideLayouts/slideLayout2.xml"/><Relationship Id="rId6" Type="http://schemas.openxmlformats.org/officeDocument/2006/relationships/hyperlink" Target="https://www.thenational.academy/online-classroom/year-5/maths#subjects" TargetMode="External"/><Relationship Id="rId5" Type="http://schemas.openxmlformats.org/officeDocument/2006/relationships/hyperlink" Target="https://www.thenational.academy/online-classroom/year-4/maths#subjects" TargetMode="External"/><Relationship Id="rId4" Type="http://schemas.openxmlformats.org/officeDocument/2006/relationships/hyperlink" Target="https://www.thenational.academy/online-classroom/year-3/maths#subjects"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https://safeyoutube.net/w/vLB6"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safeyoutube.net/w/Otw6"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scratch.mit.edu/projects/editor"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sheppardsoftware.com/World_Continents.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airpano.com/360photo/Great-Barrier-Reef-Australia/"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dkfindout.com/uk/history/pirates/" TargetMode="External"/><Relationship Id="rId2" Type="http://schemas.openxmlformats.org/officeDocument/2006/relationships/hyperlink" Target="https://www.bbc.co.uk/teach/class-clips-video/true-stories-grace-darling/z4y7pg8"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explore.org/livecams/under-the-water/pacific-aquarium-tropical-reef-camera"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sJ82Jhf5cHI&amp;list=OLAK5uy_k4PUoQcpdkD7xc_o1KrwALmAI1VTugD8c" TargetMode="External"/><Relationship Id="rId2" Type="http://schemas.openxmlformats.org/officeDocument/2006/relationships/hyperlink" Target="https://www.bbc.co.uk/programmes/articles/3Fm3H66YnxNZslLrSX3mMvh/top-six-sea-piec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3419872" y="908720"/>
            <a:ext cx="6044208" cy="1470025"/>
          </a:xfrm>
        </p:spPr>
        <p:txBody>
          <a:bodyPr>
            <a:normAutofit fontScale="90000"/>
          </a:bodyPr>
          <a:lstStyle/>
          <a:p>
            <a:r>
              <a:rPr lang="en-GB" b="1" dirty="0">
                <a:solidFill>
                  <a:schemeClr val="bg1"/>
                </a:solidFill>
              </a:rPr>
              <a:t>Home Learning (Years 1-6)</a:t>
            </a:r>
            <a:br>
              <a:rPr lang="en-GB" b="1" dirty="0">
                <a:solidFill>
                  <a:schemeClr val="bg1"/>
                </a:solidFill>
              </a:rPr>
            </a:br>
            <a:r>
              <a:rPr lang="en-GB" b="1" dirty="0">
                <a:solidFill>
                  <a:schemeClr val="bg1"/>
                </a:solidFill>
              </a:rPr>
              <a:t>Summer 2 Week 1 </a:t>
            </a:r>
            <a:br>
              <a:rPr lang="en-GB" b="1" dirty="0">
                <a:solidFill>
                  <a:schemeClr val="bg1"/>
                </a:solidFill>
              </a:rPr>
            </a:br>
            <a:r>
              <a:rPr lang="en-GB" sz="6700" b="1" dirty="0">
                <a:solidFill>
                  <a:schemeClr val="bg1"/>
                </a:solidFill>
              </a:rPr>
              <a:t>‘Under the Sea’</a:t>
            </a:r>
            <a:endParaRPr lang="en-GB" b="1" dirty="0">
              <a:solidFill>
                <a:schemeClr val="bg1"/>
              </a:solidFill>
            </a:endParaRPr>
          </a:p>
        </p:txBody>
      </p:sp>
    </p:spTree>
    <p:extLst>
      <p:ext uri="{BB962C8B-B14F-4D97-AF65-F5344CB8AC3E}">
        <p14:creationId xmlns:p14="http://schemas.microsoft.com/office/powerpoint/2010/main" val="33931527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b="1" dirty="0"/>
              <a:t>Your Weekly Project</a:t>
            </a:r>
          </a:p>
        </p:txBody>
      </p:sp>
      <p:sp>
        <p:nvSpPr>
          <p:cNvPr id="3" name="Content Placeholder 2"/>
          <p:cNvSpPr>
            <a:spLocks noGrp="1"/>
          </p:cNvSpPr>
          <p:nvPr>
            <p:ph idx="1"/>
          </p:nvPr>
        </p:nvSpPr>
        <p:spPr>
          <a:xfrm>
            <a:off x="457200" y="1268760"/>
            <a:ext cx="8435280" cy="5760640"/>
          </a:xfrm>
        </p:spPr>
        <p:txBody>
          <a:bodyPr>
            <a:normAutofit fontScale="25000" lnSpcReduction="20000"/>
          </a:bodyPr>
          <a:lstStyle/>
          <a:p>
            <a:pPr marL="0" indent="0">
              <a:buNone/>
            </a:pPr>
            <a:r>
              <a:rPr lang="en-GB" sz="8800" dirty="0"/>
              <a:t>Hi everyone</a:t>
            </a:r>
            <a:r>
              <a:rPr lang="en-GB" sz="8800" dirty="0" smtClean="0"/>
              <a:t>!</a:t>
            </a:r>
          </a:p>
          <a:p>
            <a:pPr marL="0" indent="0">
              <a:buNone/>
            </a:pPr>
            <a:endParaRPr lang="en-GB" sz="8800" dirty="0"/>
          </a:p>
          <a:p>
            <a:pPr marL="0" indent="0">
              <a:buNone/>
            </a:pPr>
            <a:r>
              <a:rPr lang="en-GB" sz="8800" dirty="0"/>
              <a:t>Here is your project for this week, ‘Under The Sea’. You will find a number of activities that you can complete across a number of subjects</a:t>
            </a:r>
            <a:r>
              <a:rPr lang="en-GB" sz="8800" dirty="0" smtClean="0"/>
              <a:t>.</a:t>
            </a:r>
          </a:p>
          <a:p>
            <a:pPr marL="0" indent="0">
              <a:buNone/>
            </a:pPr>
            <a:endParaRPr lang="en-GB" sz="8800" dirty="0"/>
          </a:p>
          <a:p>
            <a:pPr marL="0" indent="0">
              <a:buNone/>
            </a:pPr>
            <a:r>
              <a:rPr lang="en-GB" sz="8800" dirty="0"/>
              <a:t>This project is for all year groups (1-6) to access so you can pick and choose which you would like to complete for each subject. You can complete activities from other year groups if you like. Please note that the tasks get progressively harder as you move down the slide. This also means that you can work with your siblings when carrying out your research. Reception class have a different project this week which can be found on </a:t>
            </a:r>
            <a:r>
              <a:rPr lang="en-GB" sz="8800" dirty="0" smtClean="0"/>
              <a:t>the Reception Home Learning pages on our website.</a:t>
            </a:r>
          </a:p>
          <a:p>
            <a:pPr marL="0" indent="0">
              <a:buNone/>
            </a:pPr>
            <a:endParaRPr lang="en-GB" sz="8800" dirty="0"/>
          </a:p>
          <a:p>
            <a:pPr marL="0" indent="0">
              <a:buNone/>
            </a:pPr>
            <a:r>
              <a:rPr lang="en-GB" sz="8800" dirty="0" smtClean="0"/>
              <a:t>Keep </a:t>
            </a:r>
            <a:r>
              <a:rPr lang="en-GB" sz="8800" dirty="0"/>
              <a:t>up the great work!</a:t>
            </a:r>
          </a:p>
          <a:p>
            <a:pPr marL="0" indent="0">
              <a:buNone/>
            </a:pPr>
            <a:endParaRPr lang="en-GB" sz="2400" b="1" dirty="0">
              <a:solidFill>
                <a:srgbClr val="FF0000"/>
              </a:solidFill>
            </a:endParaRPr>
          </a:p>
        </p:txBody>
      </p:sp>
    </p:spTree>
    <p:extLst>
      <p:ext uri="{BB962C8B-B14F-4D97-AF65-F5344CB8AC3E}">
        <p14:creationId xmlns:p14="http://schemas.microsoft.com/office/powerpoint/2010/main" val="23213231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Y1/2 - Phonics </a:t>
            </a:r>
          </a:p>
        </p:txBody>
      </p:sp>
      <p:sp>
        <p:nvSpPr>
          <p:cNvPr id="2" name="Content Placeholder 1"/>
          <p:cNvSpPr>
            <a:spLocks noGrp="1"/>
          </p:cNvSpPr>
          <p:nvPr>
            <p:ph idx="1"/>
          </p:nvPr>
        </p:nvSpPr>
        <p:spPr/>
        <p:txBody>
          <a:bodyPr>
            <a:normAutofit fontScale="85000" lnSpcReduction="10000"/>
          </a:bodyPr>
          <a:lstStyle/>
          <a:p>
            <a:r>
              <a:rPr lang="en-GB" b="1" dirty="0"/>
              <a:t>Sound hunt – </a:t>
            </a:r>
            <a:r>
              <a:rPr lang="en-GB" dirty="0"/>
              <a:t>Go on a sound hunt around the house/garden. Make a list of as many items you can find containing the ‘</a:t>
            </a:r>
            <a:r>
              <a:rPr lang="en-GB" dirty="0" err="1"/>
              <a:t>ea</a:t>
            </a:r>
            <a:r>
              <a:rPr lang="en-GB" dirty="0"/>
              <a:t>’ sound. Can you find objects with the same sound but an alternative spelling?  (</a:t>
            </a:r>
            <a:r>
              <a:rPr lang="en-GB" dirty="0" err="1"/>
              <a:t>ey</a:t>
            </a:r>
            <a:r>
              <a:rPr lang="en-GB" dirty="0"/>
              <a:t>/</a:t>
            </a:r>
            <a:r>
              <a:rPr lang="en-GB" dirty="0" err="1"/>
              <a:t>ee</a:t>
            </a:r>
            <a:r>
              <a:rPr lang="en-GB" dirty="0"/>
              <a:t>)</a:t>
            </a:r>
          </a:p>
          <a:p>
            <a:r>
              <a:rPr lang="en-GB" b="1" dirty="0"/>
              <a:t>Rhyming</a:t>
            </a:r>
            <a:r>
              <a:rPr lang="en-GB" dirty="0"/>
              <a:t> – Can you think of words that rhyme with ‘sea’? Make a list!</a:t>
            </a:r>
          </a:p>
          <a:p>
            <a:r>
              <a:rPr lang="en-GB" b="1" dirty="0"/>
              <a:t>Buried treasure – </a:t>
            </a:r>
            <a:r>
              <a:rPr lang="en-GB" dirty="0"/>
              <a:t>Visit the Phonics Play website to play Buried Treasure. Choose the ‘</a:t>
            </a:r>
            <a:r>
              <a:rPr lang="en-GB" dirty="0" err="1"/>
              <a:t>ea</a:t>
            </a:r>
            <a:r>
              <a:rPr lang="en-GB" dirty="0"/>
              <a:t>’ sound.</a:t>
            </a:r>
            <a:br>
              <a:rPr lang="en-GB" dirty="0"/>
            </a:br>
            <a:r>
              <a:rPr lang="en-GB" dirty="0">
                <a:hlinkClick r:id="rId2"/>
              </a:rPr>
              <a:t>https://www.phonicsplay.co.uk/BuriedTreasure2.html#</a:t>
            </a:r>
            <a:r>
              <a:rPr lang="en-GB" dirty="0"/>
              <a:t> </a:t>
            </a:r>
          </a:p>
        </p:txBody>
      </p:sp>
    </p:spTree>
    <p:extLst>
      <p:ext uri="{BB962C8B-B14F-4D97-AF65-F5344CB8AC3E}">
        <p14:creationId xmlns:p14="http://schemas.microsoft.com/office/powerpoint/2010/main" val="3828888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Spellings </a:t>
            </a:r>
          </a:p>
        </p:txBody>
      </p:sp>
      <p:sp>
        <p:nvSpPr>
          <p:cNvPr id="3" name="Content Placeholder 2"/>
          <p:cNvSpPr>
            <a:spLocks noGrp="1"/>
          </p:cNvSpPr>
          <p:nvPr>
            <p:ph idx="1"/>
          </p:nvPr>
        </p:nvSpPr>
        <p:spPr>
          <a:xfrm>
            <a:off x="457200" y="1268760"/>
            <a:ext cx="8229600" cy="5328592"/>
          </a:xfrm>
        </p:spPr>
        <p:txBody>
          <a:bodyPr>
            <a:normAutofit fontScale="70000" lnSpcReduction="20000"/>
          </a:bodyPr>
          <a:lstStyle/>
          <a:p>
            <a:r>
              <a:rPr lang="en-GB" b="1" dirty="0"/>
              <a:t>Y1 – </a:t>
            </a:r>
            <a:r>
              <a:rPr lang="en-GB" dirty="0"/>
              <a:t>Can make a list of words you associate with the sea?</a:t>
            </a:r>
          </a:p>
          <a:p>
            <a:r>
              <a:rPr lang="en-GB" b="1" dirty="0"/>
              <a:t>Y2 Oceans – </a:t>
            </a:r>
            <a:r>
              <a:rPr lang="en-GB" dirty="0"/>
              <a:t>Learn to spell the names of all the world’s oceans. Can you write these in sentences? </a:t>
            </a:r>
          </a:p>
          <a:p>
            <a:r>
              <a:rPr lang="en-GB" b="1" dirty="0"/>
              <a:t>Y3/4 Alphabetical order – </a:t>
            </a:r>
            <a:r>
              <a:rPr lang="en-GB" dirty="0"/>
              <a:t>Can you think of a sea related word for every letter of the alphabet? </a:t>
            </a:r>
          </a:p>
          <a:p>
            <a:r>
              <a:rPr lang="en-GB" b="1" dirty="0"/>
              <a:t>Y3/4 Sea words – </a:t>
            </a:r>
            <a:r>
              <a:rPr lang="en-GB" dirty="0"/>
              <a:t>Put the following words in alphabetical order and then use a dictionary to find the meanings of each word: marine, barnacle, crustacean, coral, mangrove and barracuda. </a:t>
            </a:r>
          </a:p>
          <a:p>
            <a:r>
              <a:rPr lang="en-GB" b="1" dirty="0"/>
              <a:t>Y5 Word bank – </a:t>
            </a:r>
            <a:r>
              <a:rPr lang="en-GB" dirty="0"/>
              <a:t>Create a vocabulary bank about life under the sea which includes verbs, adverbs, expanded noun phrases and relative clauses. </a:t>
            </a:r>
          </a:p>
          <a:p>
            <a:r>
              <a:rPr lang="en-GB" b="1" dirty="0" smtClean="0"/>
              <a:t>Y5/6 </a:t>
            </a:r>
            <a:r>
              <a:rPr lang="en-GB" b="1" dirty="0"/>
              <a:t>Glossary- </a:t>
            </a:r>
            <a:r>
              <a:rPr lang="en-GB" dirty="0"/>
              <a:t>Create a glossary for these sea-related words: estuary, algae, plankton, tsunami, urchin. Can you draw an illustration to represent each word? </a:t>
            </a:r>
          </a:p>
          <a:p>
            <a:r>
              <a:rPr lang="en-GB" b="1" dirty="0" smtClean="0"/>
              <a:t>Y6 Proofreading </a:t>
            </a:r>
            <a:r>
              <a:rPr lang="en-GB" b="1" dirty="0"/>
              <a:t>– </a:t>
            </a:r>
            <a:r>
              <a:rPr lang="en-GB" dirty="0"/>
              <a:t>Get a dictionary and proofread your writing from this week. What did you find tricky? What could you improve on?</a:t>
            </a:r>
          </a:p>
        </p:txBody>
      </p:sp>
    </p:spTree>
    <p:extLst>
      <p:ext uri="{BB962C8B-B14F-4D97-AF65-F5344CB8AC3E}">
        <p14:creationId xmlns:p14="http://schemas.microsoft.com/office/powerpoint/2010/main" val="8424485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Spellings </a:t>
            </a:r>
          </a:p>
        </p:txBody>
      </p:sp>
      <p:sp>
        <p:nvSpPr>
          <p:cNvPr id="3" name="Content Placeholder 2"/>
          <p:cNvSpPr>
            <a:spLocks noGrp="1"/>
          </p:cNvSpPr>
          <p:nvPr>
            <p:ph idx="1"/>
          </p:nvPr>
        </p:nvSpPr>
        <p:spPr>
          <a:xfrm>
            <a:off x="395536" y="1484784"/>
            <a:ext cx="8229600" cy="4525963"/>
          </a:xfrm>
        </p:spPr>
        <p:txBody>
          <a:bodyPr>
            <a:normAutofit fontScale="77500" lnSpcReduction="20000"/>
          </a:bodyPr>
          <a:lstStyle/>
          <a:p>
            <a:pPr marL="0" indent="0">
              <a:buNone/>
            </a:pPr>
            <a:r>
              <a:rPr lang="en-GB" b="1" dirty="0"/>
              <a:t>Common exception </a:t>
            </a:r>
            <a:r>
              <a:rPr lang="en-GB" b="1" dirty="0" smtClean="0"/>
              <a:t>words or 100/22 High Frequency Words </a:t>
            </a:r>
            <a:r>
              <a:rPr lang="en-GB" b="1" dirty="0"/>
              <a:t>– </a:t>
            </a:r>
            <a:r>
              <a:rPr lang="en-GB" dirty="0"/>
              <a:t>Use the word banks on the following slides to </a:t>
            </a:r>
            <a:r>
              <a:rPr lang="en-GB" dirty="0" smtClean="0"/>
              <a:t>practise </a:t>
            </a:r>
            <a:r>
              <a:rPr lang="en-GB" dirty="0"/>
              <a:t>your common exception </a:t>
            </a:r>
            <a:r>
              <a:rPr lang="en-GB" dirty="0" smtClean="0"/>
              <a:t>words and/or your 100/200 High Frequency words. </a:t>
            </a:r>
            <a:r>
              <a:rPr lang="en-GB" dirty="0"/>
              <a:t>You might find it helpful to use some of the following strategies. </a:t>
            </a:r>
          </a:p>
          <a:p>
            <a:r>
              <a:rPr lang="en-GB" b="1" dirty="0"/>
              <a:t>Look, cover, write, check </a:t>
            </a:r>
          </a:p>
          <a:p>
            <a:r>
              <a:rPr lang="en-GB" b="1" dirty="0"/>
              <a:t>Segmenting – </a:t>
            </a:r>
            <a:r>
              <a:rPr lang="en-GB" dirty="0"/>
              <a:t>Split the word into sounds in the correct order and then spell out each sound. </a:t>
            </a:r>
          </a:p>
          <a:p>
            <a:r>
              <a:rPr lang="en-GB" b="1" dirty="0"/>
              <a:t>‘</a:t>
            </a:r>
            <a:r>
              <a:rPr lang="en-GB" b="1" dirty="0" err="1"/>
              <a:t>Quickwrite</a:t>
            </a:r>
            <a:r>
              <a:rPr lang="en-GB" b="1" dirty="0"/>
              <a:t>’ – </a:t>
            </a:r>
            <a:r>
              <a:rPr lang="en-GB" dirty="0"/>
              <a:t>Writing the word correctly as many times as you can in any given time frame. </a:t>
            </a:r>
          </a:p>
          <a:p>
            <a:r>
              <a:rPr lang="en-GB" b="1" dirty="0"/>
              <a:t>Draw around the word – </a:t>
            </a:r>
            <a:r>
              <a:rPr lang="en-GB" dirty="0"/>
              <a:t>Get to know the shape of the word. </a:t>
            </a:r>
            <a:endParaRPr lang="en-GB" b="1" dirty="0"/>
          </a:p>
          <a:p>
            <a:pPr marL="514350" indent="-514350">
              <a:buAutoNum type="arabicPeriod"/>
            </a:pPr>
            <a:endParaRPr lang="en-GB" b="1" dirty="0"/>
          </a:p>
          <a:p>
            <a:pPr marL="0" indent="0">
              <a:buNone/>
            </a:pPr>
            <a:endParaRPr lang="en-GB"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709" t="61184" r="26208" b="26316"/>
          <a:stretch/>
        </p:blipFill>
        <p:spPr bwMode="auto">
          <a:xfrm>
            <a:off x="2843808" y="5553546"/>
            <a:ext cx="2743200" cy="914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30248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b="1" dirty="0"/>
              <a:t>Spellings </a:t>
            </a:r>
          </a:p>
        </p:txBody>
      </p:sp>
      <p:sp>
        <p:nvSpPr>
          <p:cNvPr id="3" name="Content Placeholder 2"/>
          <p:cNvSpPr>
            <a:spLocks noGrp="1"/>
          </p:cNvSpPr>
          <p:nvPr>
            <p:ph idx="1"/>
          </p:nvPr>
        </p:nvSpPr>
        <p:spPr>
          <a:xfrm>
            <a:off x="457200" y="1196752"/>
            <a:ext cx="8229600" cy="4525963"/>
          </a:xfrm>
        </p:spPr>
        <p:txBody>
          <a:bodyPr>
            <a:normAutofit fontScale="92500"/>
          </a:bodyPr>
          <a:lstStyle/>
          <a:p>
            <a:r>
              <a:rPr lang="en-GB" b="1" dirty="0"/>
              <a:t>Rainbow writing – </a:t>
            </a:r>
            <a:r>
              <a:rPr lang="en-GB" dirty="0"/>
              <a:t>Use a different colour to make tricky sounds memorable. </a:t>
            </a:r>
          </a:p>
          <a:p>
            <a:r>
              <a:rPr lang="en-GB" b="1" dirty="0"/>
              <a:t>Drawing an image around the word – </a:t>
            </a:r>
            <a:r>
              <a:rPr lang="en-GB" dirty="0"/>
              <a:t>Make the word more memorable by drawing pictures that make the spelling noticeable.</a:t>
            </a:r>
            <a:br>
              <a:rPr lang="en-GB" dirty="0"/>
            </a:br>
            <a:r>
              <a:rPr lang="en-GB" dirty="0"/>
              <a:t/>
            </a:r>
            <a:br>
              <a:rPr lang="en-GB" dirty="0"/>
            </a:br>
            <a:endParaRPr lang="en-GB" dirty="0" smtClean="0"/>
          </a:p>
          <a:p>
            <a:r>
              <a:rPr lang="en-GB" b="1" dirty="0" smtClean="0"/>
              <a:t>Pyramid </a:t>
            </a:r>
            <a:r>
              <a:rPr lang="en-GB" b="1" dirty="0"/>
              <a:t>words </a:t>
            </a:r>
            <a:r>
              <a:rPr lang="en-GB" dirty="0"/>
              <a:t>– This method forces you to</a:t>
            </a:r>
            <a:br>
              <a:rPr lang="en-GB" dirty="0"/>
            </a:br>
            <a:r>
              <a:rPr lang="en-GB" dirty="0"/>
              <a:t>think of each letter separately. </a:t>
            </a:r>
            <a:endParaRPr lang="en-GB" b="1"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1414" t="50000" r="22694" b="29605"/>
          <a:stretch/>
        </p:blipFill>
        <p:spPr bwMode="auto">
          <a:xfrm>
            <a:off x="1835696" y="3573016"/>
            <a:ext cx="2232248" cy="988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9617" t="45559" r="32410" b="39811"/>
          <a:stretch/>
        </p:blipFill>
        <p:spPr bwMode="auto">
          <a:xfrm>
            <a:off x="6156176" y="5154641"/>
            <a:ext cx="1468397" cy="1514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7008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843" t="12283" r="17968" b="7974"/>
          <a:stretch/>
        </p:blipFill>
        <p:spPr bwMode="auto">
          <a:xfrm>
            <a:off x="136698" y="260648"/>
            <a:ext cx="8899798"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78843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830" t="12171" r="17886" b="6250"/>
          <a:stretch/>
        </p:blipFill>
        <p:spPr bwMode="auto">
          <a:xfrm>
            <a:off x="323528" y="404664"/>
            <a:ext cx="8494295" cy="5967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74284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275" t="12500" r="17331" b="6250"/>
          <a:stretch/>
        </p:blipFill>
        <p:spPr bwMode="auto">
          <a:xfrm>
            <a:off x="253806" y="404664"/>
            <a:ext cx="8638674" cy="594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27470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274" t="11512" r="17517" b="6251"/>
          <a:stretch/>
        </p:blipFill>
        <p:spPr bwMode="auto">
          <a:xfrm>
            <a:off x="323528" y="332656"/>
            <a:ext cx="8614610" cy="6015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39452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100 High Frequency Word List</a:t>
            </a:r>
            <a:endParaRPr lang="en-GB" dirty="0"/>
          </a:p>
        </p:txBody>
      </p:sp>
      <p:pic>
        <p:nvPicPr>
          <p:cNvPr id="4" name="Picture 3"/>
          <p:cNvPicPr>
            <a:picLocks noChangeAspect="1"/>
          </p:cNvPicPr>
          <p:nvPr/>
        </p:nvPicPr>
        <p:blipFill rotWithShape="1">
          <a:blip r:embed="rId2"/>
          <a:srcRect l="11622" t="19687" r="29714" b="8455"/>
          <a:stretch/>
        </p:blipFill>
        <p:spPr>
          <a:xfrm>
            <a:off x="755576" y="1417638"/>
            <a:ext cx="7632848" cy="5256584"/>
          </a:xfrm>
          <a:prstGeom prst="rect">
            <a:avLst/>
          </a:prstGeom>
        </p:spPr>
      </p:pic>
    </p:spTree>
    <p:extLst>
      <p:ext uri="{BB962C8B-B14F-4D97-AF65-F5344CB8AC3E}">
        <p14:creationId xmlns:p14="http://schemas.microsoft.com/office/powerpoint/2010/main" val="22866134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a:t>
            </a:r>
            <a:r>
              <a:rPr lang="en-GB" dirty="0" smtClean="0"/>
              <a:t>00 High Frequency Word List</a:t>
            </a:r>
            <a:endParaRPr lang="en-GB" dirty="0"/>
          </a:p>
        </p:txBody>
      </p:sp>
      <p:pic>
        <p:nvPicPr>
          <p:cNvPr id="3" name="Picture 2"/>
          <p:cNvPicPr>
            <a:picLocks noChangeAspect="1"/>
          </p:cNvPicPr>
          <p:nvPr/>
        </p:nvPicPr>
        <p:blipFill rotWithShape="1">
          <a:blip r:embed="rId2"/>
          <a:srcRect l="11260" t="20469" r="29523" b="7673"/>
          <a:stretch/>
        </p:blipFill>
        <p:spPr>
          <a:xfrm>
            <a:off x="719572" y="1268760"/>
            <a:ext cx="7704856" cy="5256584"/>
          </a:xfrm>
          <a:prstGeom prst="rect">
            <a:avLst/>
          </a:prstGeom>
        </p:spPr>
      </p:pic>
    </p:spTree>
    <p:extLst>
      <p:ext uri="{BB962C8B-B14F-4D97-AF65-F5344CB8AC3E}">
        <p14:creationId xmlns:p14="http://schemas.microsoft.com/office/powerpoint/2010/main" val="27946527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Writing </a:t>
            </a:r>
          </a:p>
        </p:txBody>
      </p:sp>
      <p:sp>
        <p:nvSpPr>
          <p:cNvPr id="6" name="Content Placeholder 5"/>
          <p:cNvSpPr>
            <a:spLocks noGrp="1"/>
          </p:cNvSpPr>
          <p:nvPr>
            <p:ph idx="1"/>
          </p:nvPr>
        </p:nvSpPr>
        <p:spPr>
          <a:xfrm>
            <a:off x="457200" y="1340768"/>
            <a:ext cx="8229600" cy="5040560"/>
          </a:xfrm>
        </p:spPr>
        <p:txBody>
          <a:bodyPr>
            <a:normAutofit fontScale="92500" lnSpcReduction="20000"/>
          </a:bodyPr>
          <a:lstStyle/>
          <a:p>
            <a:r>
              <a:rPr lang="en-GB" sz="2400" dirty="0"/>
              <a:t>Can you plan for a trip to the beach? Write a list of the things you will need to pack.</a:t>
            </a:r>
          </a:p>
          <a:p>
            <a:r>
              <a:rPr lang="en-GB" sz="2400" dirty="0"/>
              <a:t>Create a fact file for a sea creature of your choice. Can you include information about its appearance, diet and habitat?</a:t>
            </a:r>
          </a:p>
          <a:p>
            <a:r>
              <a:rPr lang="en-GB" sz="2400" dirty="0"/>
              <a:t>Imagine you are a deep sea diver. Can you write a detailed description about the ocean and include specific species? Include adjectives.</a:t>
            </a:r>
          </a:p>
          <a:p>
            <a:r>
              <a:rPr lang="en-GB" sz="2400" dirty="0"/>
              <a:t>Write an advert for someone to apply for a job to work on a submarine. Is your advert persuasive?</a:t>
            </a:r>
          </a:p>
          <a:p>
            <a:r>
              <a:rPr lang="en-GB" sz="2400" dirty="0"/>
              <a:t>If you were a sea creature, what would you wish to do? Compose and perform your poem.</a:t>
            </a:r>
          </a:p>
          <a:p>
            <a:r>
              <a:rPr lang="en-GB" sz="2400" dirty="0"/>
              <a:t>Write/type an information report about one of the world’s oceans or a sea creature of your choice. Remember to include: subheadings, pictures and interesting facts.</a:t>
            </a:r>
          </a:p>
          <a:p>
            <a:r>
              <a:rPr lang="en-GB" sz="2400" dirty="0"/>
              <a:t>Write a sea adventure story. Try to include dialogue, conjunctions, and a range of vocabulary and openers.</a:t>
            </a:r>
          </a:p>
          <a:p>
            <a:endParaRPr lang="en-GB" sz="2400" dirty="0"/>
          </a:p>
          <a:p>
            <a:endParaRPr lang="en-GB" sz="2400" dirty="0"/>
          </a:p>
        </p:txBody>
      </p:sp>
    </p:spTree>
    <p:extLst>
      <p:ext uri="{BB962C8B-B14F-4D97-AF65-F5344CB8AC3E}">
        <p14:creationId xmlns:p14="http://schemas.microsoft.com/office/powerpoint/2010/main" val="40361394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Writing </a:t>
            </a:r>
          </a:p>
        </p:txBody>
      </p:sp>
      <p:sp>
        <p:nvSpPr>
          <p:cNvPr id="6" name="Content Placeholder 5"/>
          <p:cNvSpPr>
            <a:spLocks noGrp="1"/>
          </p:cNvSpPr>
          <p:nvPr>
            <p:ph idx="1"/>
          </p:nvPr>
        </p:nvSpPr>
        <p:spPr>
          <a:xfrm>
            <a:off x="457200" y="1600200"/>
            <a:ext cx="8229600" cy="4853136"/>
          </a:xfrm>
        </p:spPr>
        <p:txBody>
          <a:bodyPr>
            <a:normAutofit fontScale="92500" lnSpcReduction="20000"/>
          </a:bodyPr>
          <a:lstStyle/>
          <a:p>
            <a:pPr marL="0" indent="0">
              <a:buNone/>
            </a:pPr>
            <a:r>
              <a:rPr lang="en-GB" dirty="0"/>
              <a:t>For the tasks below, first watch this clip called the ‘The Lighthouse’: </a:t>
            </a:r>
            <a:br>
              <a:rPr lang="en-GB" dirty="0"/>
            </a:br>
            <a:r>
              <a:rPr lang="en-GB" dirty="0">
                <a:hlinkClick r:id="rId2"/>
              </a:rPr>
              <a:t>https://www.literacyshed.com/the-lighthouse.html</a:t>
            </a:r>
            <a:r>
              <a:rPr lang="en-GB" dirty="0"/>
              <a:t> (Remember you only need to choose one of these activities and they get more challenging as you move down the list. You may, however, choose to do them all</a:t>
            </a:r>
            <a:r>
              <a:rPr lang="en-GB" dirty="0" smtClean="0"/>
              <a:t>!)</a:t>
            </a:r>
          </a:p>
          <a:p>
            <a:pPr marL="0" indent="0">
              <a:buNone/>
            </a:pPr>
            <a:endParaRPr lang="en-GB" dirty="0"/>
          </a:p>
          <a:p>
            <a:pPr marL="0" indent="0">
              <a:buNone/>
            </a:pPr>
            <a:r>
              <a:rPr lang="en-GB" dirty="0"/>
              <a:t>-  </a:t>
            </a:r>
            <a:r>
              <a:rPr lang="en-GB" dirty="0" smtClean="0"/>
              <a:t>Create </a:t>
            </a:r>
            <a:r>
              <a:rPr lang="en-GB" dirty="0"/>
              <a:t>a beach safety </a:t>
            </a:r>
            <a:r>
              <a:rPr lang="en-GB" dirty="0" smtClean="0"/>
              <a:t>poster.</a:t>
            </a:r>
            <a:endParaRPr lang="en-GB" dirty="0"/>
          </a:p>
          <a:p>
            <a:pPr>
              <a:buFontTx/>
              <a:buChar char="-"/>
            </a:pPr>
            <a:r>
              <a:rPr lang="en-GB" dirty="0"/>
              <a:t>Write an ‘under the sea’ rhyming </a:t>
            </a:r>
            <a:r>
              <a:rPr lang="en-GB" dirty="0" smtClean="0"/>
              <a:t>poem.</a:t>
            </a:r>
            <a:endParaRPr lang="en-GB" dirty="0"/>
          </a:p>
          <a:p>
            <a:pPr>
              <a:buFontTx/>
              <a:buChar char="-"/>
            </a:pPr>
            <a:r>
              <a:rPr lang="en-GB" dirty="0"/>
              <a:t>Create a diary entry based on the life of a deep sea </a:t>
            </a:r>
            <a:r>
              <a:rPr lang="en-GB" dirty="0" smtClean="0"/>
              <a:t>diver.</a:t>
            </a:r>
            <a:endParaRPr lang="en-GB" dirty="0"/>
          </a:p>
          <a:p>
            <a:endParaRPr lang="en-GB" dirty="0"/>
          </a:p>
        </p:txBody>
      </p:sp>
    </p:spTree>
    <p:extLst>
      <p:ext uri="{BB962C8B-B14F-4D97-AF65-F5344CB8AC3E}">
        <p14:creationId xmlns:p14="http://schemas.microsoft.com/office/powerpoint/2010/main" val="16340223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Reading (Year 1/2)</a:t>
            </a:r>
          </a:p>
        </p:txBody>
      </p:sp>
      <p:sp>
        <p:nvSpPr>
          <p:cNvPr id="3" name="Content Placeholder 2"/>
          <p:cNvSpPr>
            <a:spLocks noGrp="1"/>
          </p:cNvSpPr>
          <p:nvPr>
            <p:ph idx="1"/>
          </p:nvPr>
        </p:nvSpPr>
        <p:spPr>
          <a:xfrm>
            <a:off x="457200" y="1340768"/>
            <a:ext cx="8229600" cy="5256584"/>
          </a:xfrm>
        </p:spPr>
        <p:txBody>
          <a:bodyPr>
            <a:normAutofit fontScale="70000" lnSpcReduction="20000"/>
          </a:bodyPr>
          <a:lstStyle/>
          <a:p>
            <a:r>
              <a:rPr lang="en-GB" b="1" dirty="0" smtClean="0"/>
              <a:t>Term 6’s Reading Challenge </a:t>
            </a:r>
            <a:r>
              <a:rPr lang="en-GB" dirty="0" smtClean="0"/>
              <a:t>– see link on our website’s Home Learning pages</a:t>
            </a:r>
            <a:endParaRPr lang="en-GB" b="1" dirty="0" smtClean="0"/>
          </a:p>
          <a:p>
            <a:r>
              <a:rPr lang="en-GB" b="1" dirty="0" smtClean="0"/>
              <a:t>Rhyme </a:t>
            </a:r>
            <a:r>
              <a:rPr lang="en-GB" b="1" dirty="0"/>
              <a:t>time! – </a:t>
            </a:r>
            <a:r>
              <a:rPr lang="en-GB" dirty="0"/>
              <a:t>Learn and recite the rhyme ‘A Sailor went to Sea, Sea, Sea.’ </a:t>
            </a:r>
            <a:br>
              <a:rPr lang="en-GB" dirty="0"/>
            </a:br>
            <a:r>
              <a:rPr lang="en-GB" dirty="0">
                <a:hlinkClick r:id="rId2"/>
              </a:rPr>
              <a:t>https://safeyoutube.net/w/Msh6</a:t>
            </a:r>
            <a:r>
              <a:rPr lang="en-GB" dirty="0"/>
              <a:t> </a:t>
            </a:r>
          </a:p>
          <a:p>
            <a:r>
              <a:rPr lang="en-GB" b="1" dirty="0"/>
              <a:t>Reading den – </a:t>
            </a:r>
            <a:r>
              <a:rPr lang="en-GB" dirty="0"/>
              <a:t>Build an ‘Under the Sea’ themed reading den. Can you find some sea-themed books to cosy up with and share in there? </a:t>
            </a:r>
          </a:p>
          <a:p>
            <a:r>
              <a:rPr lang="en-GB" b="1" dirty="0"/>
              <a:t>Bookmark – </a:t>
            </a:r>
            <a:r>
              <a:rPr lang="en-GB" dirty="0"/>
              <a:t>Can you make a sea-themed bookmark? </a:t>
            </a:r>
          </a:p>
          <a:p>
            <a:r>
              <a:rPr lang="en-GB" b="1" dirty="0"/>
              <a:t>Bedtime story – </a:t>
            </a:r>
            <a:r>
              <a:rPr lang="en-GB" dirty="0"/>
              <a:t>Can you read a poem, story or nursery rhyme to another family member before bed? You might even like to </a:t>
            </a:r>
            <a:r>
              <a:rPr lang="en-GB" dirty="0" err="1"/>
              <a:t>Facetime</a:t>
            </a:r>
            <a:r>
              <a:rPr lang="en-GB" dirty="0"/>
              <a:t> another family member. </a:t>
            </a:r>
          </a:p>
          <a:p>
            <a:r>
              <a:rPr lang="en-GB" b="1" dirty="0"/>
              <a:t>Story time – </a:t>
            </a:r>
            <a:r>
              <a:rPr lang="en-GB" dirty="0"/>
              <a:t>Read along with ‘There’s a Hole in the Bottom of the Sea’ or listen to ‘How the Whale got his Throat’. Can you retell one of these stories or draw a comic strip of events?</a:t>
            </a:r>
            <a:br>
              <a:rPr lang="en-GB" dirty="0"/>
            </a:br>
            <a:r>
              <a:rPr lang="en-GB" dirty="0">
                <a:hlinkClick r:id="rId3"/>
              </a:rPr>
              <a:t>https://www.booktrust.org.uk/books-and-reading/have-some-fun/storybooks-and-games/A-hole-in-the-bottom-of-the-sea/</a:t>
            </a:r>
            <a:r>
              <a:rPr lang="en-GB" dirty="0"/>
              <a:t> </a:t>
            </a:r>
            <a:br>
              <a:rPr lang="en-GB" dirty="0"/>
            </a:br>
            <a:r>
              <a:rPr lang="en-GB" dirty="0">
                <a:hlinkClick r:id="rId4"/>
              </a:rPr>
              <a:t>https://www.storynory.com/how-the-whale-got-his-throat/</a:t>
            </a:r>
            <a:r>
              <a:rPr lang="en-GB" dirty="0"/>
              <a:t> </a:t>
            </a:r>
          </a:p>
        </p:txBody>
      </p:sp>
    </p:spTree>
    <p:extLst>
      <p:ext uri="{BB962C8B-B14F-4D97-AF65-F5344CB8AC3E}">
        <p14:creationId xmlns:p14="http://schemas.microsoft.com/office/powerpoint/2010/main" val="26373105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Reading (Year 3/4) </a:t>
            </a:r>
          </a:p>
        </p:txBody>
      </p:sp>
      <p:sp>
        <p:nvSpPr>
          <p:cNvPr id="3" name="Content Placeholder 2"/>
          <p:cNvSpPr>
            <a:spLocks noGrp="1"/>
          </p:cNvSpPr>
          <p:nvPr>
            <p:ph idx="1"/>
          </p:nvPr>
        </p:nvSpPr>
        <p:spPr>
          <a:xfrm>
            <a:off x="457200" y="1412776"/>
            <a:ext cx="8229600" cy="5184576"/>
          </a:xfrm>
        </p:spPr>
        <p:txBody>
          <a:bodyPr>
            <a:normAutofit fontScale="62500" lnSpcReduction="20000"/>
          </a:bodyPr>
          <a:lstStyle/>
          <a:p>
            <a:r>
              <a:rPr lang="en-GB" b="1" dirty="0"/>
              <a:t>Term 6’s Reading Challenge </a:t>
            </a:r>
            <a:r>
              <a:rPr lang="en-GB" dirty="0"/>
              <a:t>– see link on our website’s Home Learning pages</a:t>
            </a:r>
            <a:endParaRPr lang="en-GB" b="1" dirty="0"/>
          </a:p>
          <a:p>
            <a:r>
              <a:rPr lang="en-GB" b="1" dirty="0" smtClean="0"/>
              <a:t>Expression</a:t>
            </a:r>
            <a:r>
              <a:rPr lang="en-GB" dirty="0" smtClean="0"/>
              <a:t> </a:t>
            </a:r>
            <a:r>
              <a:rPr lang="en-GB" dirty="0"/>
              <a:t>– Read to a family member and really focus on your expression. </a:t>
            </a:r>
          </a:p>
          <a:p>
            <a:r>
              <a:rPr lang="en-GB" b="1" dirty="0"/>
              <a:t>Summarise</a:t>
            </a:r>
            <a:r>
              <a:rPr lang="en-GB" dirty="0"/>
              <a:t> – Write a book review for your favourite book and write a summary of what you have read. </a:t>
            </a:r>
          </a:p>
          <a:p>
            <a:r>
              <a:rPr lang="en-GB" b="1" dirty="0"/>
              <a:t>Research – </a:t>
            </a:r>
            <a:r>
              <a:rPr lang="en-GB" dirty="0"/>
              <a:t>Research and read about an ocean creature of your choice. Here are some interesting facts about Turtles to get you started. </a:t>
            </a:r>
            <a:br>
              <a:rPr lang="en-GB" dirty="0"/>
            </a:br>
            <a:r>
              <a:rPr lang="en-GB" dirty="0">
                <a:hlinkClick r:id="rId2"/>
              </a:rPr>
              <a:t>https://www.natgeokids.com/uk/discover/animals/sea-life/turtle-facts/</a:t>
            </a:r>
            <a:r>
              <a:rPr lang="en-GB" dirty="0"/>
              <a:t> </a:t>
            </a:r>
          </a:p>
          <a:p>
            <a:r>
              <a:rPr lang="en-GB" b="1" dirty="0"/>
              <a:t>Poetry – </a:t>
            </a:r>
            <a:r>
              <a:rPr lang="en-GB" dirty="0"/>
              <a:t>Listen and read along with two of the poems in the Under the sea collection. Compare the different uses of language in each one. </a:t>
            </a:r>
            <a:br>
              <a:rPr lang="en-GB" dirty="0"/>
            </a:br>
            <a:r>
              <a:rPr lang="en-GB" dirty="0">
                <a:hlinkClick r:id="rId3"/>
              </a:rPr>
              <a:t>https://childrens.poetryarchive.org/collections/under-the-sea/</a:t>
            </a:r>
            <a:endParaRPr lang="en-GB" dirty="0"/>
          </a:p>
          <a:p>
            <a:r>
              <a:rPr lang="en-GB" b="1" dirty="0"/>
              <a:t>Word meaning </a:t>
            </a:r>
            <a:r>
              <a:rPr lang="en-GB" dirty="0"/>
              <a:t>-  Read an extract from Ocean Emporium. Use a dictionary to clarify any unfamiliar vocabulary. </a:t>
            </a:r>
            <a:br>
              <a:rPr lang="en-GB" dirty="0"/>
            </a:br>
            <a:r>
              <a:rPr lang="en-GB" dirty="0">
                <a:hlinkClick r:id="rId4"/>
              </a:rPr>
              <a:t>https://</a:t>
            </a:r>
            <a:r>
              <a:rPr lang="en-GB" dirty="0" smtClean="0">
                <a:hlinkClick r:id="rId4"/>
              </a:rPr>
              <a:t>www.lovereading4kids.co.uk/extract/15536/Ocean-Emporium-by-Susie-Brooks.html</a:t>
            </a:r>
            <a:r>
              <a:rPr lang="en-GB" dirty="0" smtClean="0"/>
              <a:t> (copy and paste this link into Chrome – clicking on it won’t work for some reason!)</a:t>
            </a:r>
            <a:endParaRPr lang="en-GB" b="1" dirty="0"/>
          </a:p>
        </p:txBody>
      </p:sp>
    </p:spTree>
    <p:extLst>
      <p:ext uri="{BB962C8B-B14F-4D97-AF65-F5344CB8AC3E}">
        <p14:creationId xmlns:p14="http://schemas.microsoft.com/office/powerpoint/2010/main" val="28327495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Reading (Year 5/6) </a:t>
            </a:r>
          </a:p>
        </p:txBody>
      </p:sp>
      <p:sp>
        <p:nvSpPr>
          <p:cNvPr id="3" name="Content Placeholder 2"/>
          <p:cNvSpPr>
            <a:spLocks noGrp="1"/>
          </p:cNvSpPr>
          <p:nvPr>
            <p:ph idx="1"/>
          </p:nvPr>
        </p:nvSpPr>
        <p:spPr>
          <a:xfrm>
            <a:off x="457200" y="1484784"/>
            <a:ext cx="8229600" cy="5040560"/>
          </a:xfrm>
        </p:spPr>
        <p:txBody>
          <a:bodyPr>
            <a:normAutofit fontScale="62500" lnSpcReduction="20000"/>
          </a:bodyPr>
          <a:lstStyle/>
          <a:p>
            <a:r>
              <a:rPr lang="en-GB" b="1" dirty="0"/>
              <a:t>Term 6’s Reading Challenge </a:t>
            </a:r>
            <a:r>
              <a:rPr lang="en-GB" dirty="0"/>
              <a:t>– see link on our website’s Home Learning pages</a:t>
            </a:r>
            <a:endParaRPr lang="en-GB" b="1" dirty="0"/>
          </a:p>
          <a:p>
            <a:r>
              <a:rPr lang="en-GB" b="1" dirty="0" smtClean="0"/>
              <a:t>Read</a:t>
            </a:r>
            <a:r>
              <a:rPr lang="en-GB" b="1" dirty="0"/>
              <a:t>, read, read! </a:t>
            </a:r>
            <a:r>
              <a:rPr lang="en-GB" dirty="0"/>
              <a:t>– Time to read your favourite book. Why not listen to these sea noises while your read? </a:t>
            </a:r>
            <a:br>
              <a:rPr lang="en-GB" dirty="0"/>
            </a:br>
            <a:r>
              <a:rPr lang="en-GB" dirty="0">
                <a:hlinkClick r:id="rId2"/>
              </a:rPr>
              <a:t>https://safeyoutube.net/w/cPB6</a:t>
            </a:r>
            <a:r>
              <a:rPr lang="en-GB" dirty="0"/>
              <a:t> </a:t>
            </a:r>
          </a:p>
          <a:p>
            <a:r>
              <a:rPr lang="en-GB" b="1" dirty="0"/>
              <a:t>Quiz time </a:t>
            </a:r>
            <a:r>
              <a:rPr lang="en-GB" dirty="0"/>
              <a:t>– Create a true or false quiz based on a book you read recently. Can you test it on someone who has also read the book? </a:t>
            </a:r>
          </a:p>
          <a:p>
            <a:r>
              <a:rPr lang="en-GB" b="1" dirty="0"/>
              <a:t>The Mermaid’s Lament – </a:t>
            </a:r>
            <a:r>
              <a:rPr lang="en-GB" dirty="0"/>
              <a:t>Listen and read along with the Mermaid’s Lament. Find a glossary in the Teach section and see if you can identify some of the terms used in the poem, for example rhyme and personification. </a:t>
            </a:r>
            <a:br>
              <a:rPr lang="en-GB" dirty="0"/>
            </a:br>
            <a:r>
              <a:rPr lang="en-GB" dirty="0">
                <a:hlinkClick r:id="rId3"/>
              </a:rPr>
              <a:t>https://childrens.poetryarchive.org/poem/mermaids-lament/</a:t>
            </a:r>
            <a:r>
              <a:rPr lang="en-GB" dirty="0"/>
              <a:t> </a:t>
            </a:r>
          </a:p>
          <a:p>
            <a:r>
              <a:rPr lang="en-GB" b="1" dirty="0"/>
              <a:t>First News – </a:t>
            </a:r>
            <a:r>
              <a:rPr lang="en-GB" dirty="0"/>
              <a:t>Read </a:t>
            </a:r>
            <a:r>
              <a:rPr lang="en-GB" dirty="0" smtClean="0"/>
              <a:t>First </a:t>
            </a:r>
            <a:r>
              <a:rPr lang="en-GB" dirty="0"/>
              <a:t>N</a:t>
            </a:r>
            <a:r>
              <a:rPr lang="en-GB" dirty="0" smtClean="0"/>
              <a:t>ews</a:t>
            </a:r>
            <a:r>
              <a:rPr lang="en-GB" dirty="0"/>
              <a:t>. Can you find the following: good news, bad news, reference to a famous politician, a story about a popstar and the name of a city </a:t>
            </a:r>
            <a:r>
              <a:rPr lang="en-GB" dirty="0" smtClean="0"/>
              <a:t>or </a:t>
            </a:r>
            <a:r>
              <a:rPr lang="en-GB" dirty="0"/>
              <a:t>country. Have another go with a different newspaper or magazine. </a:t>
            </a:r>
            <a:br>
              <a:rPr lang="en-GB" dirty="0"/>
            </a:br>
            <a:r>
              <a:rPr lang="en-GB" dirty="0">
                <a:hlinkClick r:id="rId4"/>
              </a:rPr>
              <a:t>https://subscribe.firstnews.co.uk/free-downloadable-issue/</a:t>
            </a:r>
            <a:r>
              <a:rPr lang="en-GB" dirty="0"/>
              <a:t> </a:t>
            </a:r>
            <a:endParaRPr lang="en-GB" b="1" dirty="0"/>
          </a:p>
        </p:txBody>
      </p:sp>
    </p:spTree>
    <p:extLst>
      <p:ext uri="{BB962C8B-B14F-4D97-AF65-F5344CB8AC3E}">
        <p14:creationId xmlns:p14="http://schemas.microsoft.com/office/powerpoint/2010/main" val="41725386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Maths </a:t>
            </a:r>
          </a:p>
        </p:txBody>
      </p:sp>
      <p:sp>
        <p:nvSpPr>
          <p:cNvPr id="2" name="Content Placeholder 1"/>
          <p:cNvSpPr>
            <a:spLocks noGrp="1"/>
          </p:cNvSpPr>
          <p:nvPr>
            <p:ph idx="1"/>
          </p:nvPr>
        </p:nvSpPr>
        <p:spPr/>
        <p:txBody>
          <a:bodyPr>
            <a:normAutofit fontScale="62500" lnSpcReduction="20000"/>
          </a:bodyPr>
          <a:lstStyle/>
          <a:p>
            <a:pPr marL="0" indent="0">
              <a:buNone/>
            </a:pPr>
            <a:r>
              <a:rPr lang="en-GB" b="1" dirty="0"/>
              <a:t>Please use the links below to find your Maths Lessons for this </a:t>
            </a:r>
            <a:r>
              <a:rPr lang="en-GB" b="1" dirty="0" smtClean="0"/>
              <a:t>week along with the linked activities/worksheets.  </a:t>
            </a:r>
            <a:r>
              <a:rPr lang="en-GB" b="1" dirty="0" smtClean="0">
                <a:solidFill>
                  <a:srgbClr val="FF0000"/>
                </a:solidFill>
              </a:rPr>
              <a:t>COPY AND PASTE the links into Chrome – the hyperlinks don’t work </a:t>
            </a:r>
            <a:r>
              <a:rPr lang="en-GB" b="1" dirty="0" smtClean="0">
                <a:solidFill>
                  <a:srgbClr val="FF0000"/>
                </a:solidFill>
                <a:sym typeface="Wingdings" panose="05000000000000000000" pitchFamily="2" charset="2"/>
              </a:rPr>
              <a:t></a:t>
            </a:r>
          </a:p>
          <a:p>
            <a:pPr marL="0" indent="0">
              <a:buNone/>
            </a:pPr>
            <a:endParaRPr lang="en-GB" b="1" dirty="0"/>
          </a:p>
          <a:p>
            <a:r>
              <a:rPr lang="en-GB" b="1" dirty="0"/>
              <a:t>Year 1 - </a:t>
            </a:r>
            <a:r>
              <a:rPr lang="en-GB" dirty="0"/>
              <a:t>Length and mass (Lessons 1 – 5)</a:t>
            </a:r>
            <a:br>
              <a:rPr lang="en-GB" dirty="0"/>
            </a:br>
            <a:r>
              <a:rPr lang="en-GB" sz="2800" dirty="0">
                <a:hlinkClick r:id="rId2"/>
              </a:rPr>
              <a:t>https://www.thenational.academy/online-classroom/year-1/maths#</a:t>
            </a:r>
            <a:endParaRPr lang="en-GB" sz="2600" dirty="0"/>
          </a:p>
          <a:p>
            <a:r>
              <a:rPr lang="en-GB" b="1" dirty="0"/>
              <a:t>Year 2 - </a:t>
            </a:r>
            <a:r>
              <a:rPr lang="en-GB" dirty="0"/>
              <a:t>Face, shape and pattern (Lessons 1 – 5)</a:t>
            </a:r>
            <a:br>
              <a:rPr lang="en-GB" dirty="0"/>
            </a:br>
            <a:r>
              <a:rPr lang="en-GB" sz="2800" dirty="0">
                <a:hlinkClick r:id="rId3"/>
              </a:rPr>
              <a:t>https://</a:t>
            </a:r>
            <a:r>
              <a:rPr lang="en-GB" sz="2800" dirty="0" smtClean="0">
                <a:hlinkClick r:id="rId3"/>
              </a:rPr>
              <a:t>www.thenational.academy/online-classroom/year-2/maths#subjects</a:t>
            </a:r>
            <a:endParaRPr lang="en-GB" sz="2800" dirty="0" smtClean="0"/>
          </a:p>
          <a:p>
            <a:r>
              <a:rPr lang="en-GB" b="1" dirty="0" smtClean="0"/>
              <a:t>Year </a:t>
            </a:r>
            <a:r>
              <a:rPr lang="en-GB" b="1" dirty="0"/>
              <a:t>3 - </a:t>
            </a:r>
            <a:r>
              <a:rPr lang="en-GB" dirty="0"/>
              <a:t>Fractions (Lessons 1 – 5)</a:t>
            </a:r>
            <a:br>
              <a:rPr lang="en-GB" dirty="0"/>
            </a:br>
            <a:r>
              <a:rPr lang="en-GB" sz="2600" dirty="0">
                <a:hlinkClick r:id="rId4"/>
              </a:rPr>
              <a:t>https://www.thenational.academy/online-classroom/year-3/maths#subjects</a:t>
            </a:r>
            <a:r>
              <a:rPr lang="en-GB" sz="2600" dirty="0"/>
              <a:t> </a:t>
            </a:r>
            <a:endParaRPr lang="en-GB" sz="2600" b="1" dirty="0"/>
          </a:p>
          <a:p>
            <a:r>
              <a:rPr lang="en-GB" b="1" dirty="0"/>
              <a:t>Year 4 - </a:t>
            </a:r>
            <a:r>
              <a:rPr lang="en-GB" dirty="0"/>
              <a:t>Area and Perimeter (Lessons 1 – 5)</a:t>
            </a:r>
            <a:br>
              <a:rPr lang="en-GB" dirty="0"/>
            </a:br>
            <a:r>
              <a:rPr lang="en-GB" sz="2600" dirty="0">
                <a:hlinkClick r:id="rId5"/>
              </a:rPr>
              <a:t>https://www.thenational.academy/online-classroom/year-4/maths#subjects</a:t>
            </a:r>
            <a:r>
              <a:rPr lang="en-GB" sz="2600" dirty="0"/>
              <a:t> </a:t>
            </a:r>
            <a:endParaRPr lang="en-GB" sz="2600" b="1" dirty="0"/>
          </a:p>
          <a:p>
            <a:r>
              <a:rPr lang="en-GB" b="1" dirty="0"/>
              <a:t>Year 5 - </a:t>
            </a:r>
            <a:r>
              <a:rPr lang="en-GB" dirty="0"/>
              <a:t>Transformations (Lessons 1 – 5)</a:t>
            </a:r>
            <a:br>
              <a:rPr lang="en-GB" dirty="0"/>
            </a:br>
            <a:r>
              <a:rPr lang="en-GB" sz="2900" dirty="0">
                <a:hlinkClick r:id="rId6"/>
              </a:rPr>
              <a:t>https://www.thenational.academy/online-classroom/year-5/maths#subjects</a:t>
            </a:r>
            <a:r>
              <a:rPr lang="en-GB" sz="2900" dirty="0"/>
              <a:t> </a:t>
            </a:r>
            <a:endParaRPr lang="en-GB" sz="2900" b="1" dirty="0"/>
          </a:p>
          <a:p>
            <a:r>
              <a:rPr lang="en-GB" b="1" dirty="0"/>
              <a:t>Year 6 - </a:t>
            </a:r>
            <a:r>
              <a:rPr lang="en-GB" dirty="0"/>
              <a:t>Fractions (Lessons 1 – 5)</a:t>
            </a:r>
            <a:br>
              <a:rPr lang="en-GB" dirty="0"/>
            </a:br>
            <a:r>
              <a:rPr lang="en-GB" sz="2900" dirty="0">
                <a:hlinkClick r:id="rId7"/>
              </a:rPr>
              <a:t>https://www.thenational.academy/online-classroom/year-6/maths#subjects</a:t>
            </a:r>
            <a:r>
              <a:rPr lang="en-GB" sz="2900" dirty="0"/>
              <a:t> </a:t>
            </a:r>
            <a:endParaRPr lang="en-GB" sz="2900" b="1" dirty="0"/>
          </a:p>
        </p:txBody>
      </p:sp>
    </p:spTree>
    <p:extLst>
      <p:ext uri="{BB962C8B-B14F-4D97-AF65-F5344CB8AC3E}">
        <p14:creationId xmlns:p14="http://schemas.microsoft.com/office/powerpoint/2010/main" val="525926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Science </a:t>
            </a:r>
          </a:p>
        </p:txBody>
      </p:sp>
      <p:sp>
        <p:nvSpPr>
          <p:cNvPr id="3" name="Content Placeholder 2"/>
          <p:cNvSpPr>
            <a:spLocks noGrp="1"/>
          </p:cNvSpPr>
          <p:nvPr>
            <p:ph idx="1"/>
          </p:nvPr>
        </p:nvSpPr>
        <p:spPr>
          <a:xfrm>
            <a:off x="457200" y="1600200"/>
            <a:ext cx="8229600" cy="5069160"/>
          </a:xfrm>
        </p:spPr>
        <p:txBody>
          <a:bodyPr>
            <a:normAutofit fontScale="62500" lnSpcReduction="20000"/>
          </a:bodyPr>
          <a:lstStyle/>
          <a:p>
            <a:r>
              <a:rPr lang="en-GB" b="1" dirty="0"/>
              <a:t>Guess who? </a:t>
            </a:r>
            <a:r>
              <a:rPr lang="en-GB" dirty="0"/>
              <a:t>– Write facts cards about animals from under the sea. Use books and websites to find out about the appearance, habitat and diet of each creature. After, play ‘Guess who?’ using the cards and yes/no questions. </a:t>
            </a:r>
          </a:p>
          <a:p>
            <a:r>
              <a:rPr lang="en-GB" b="1" dirty="0"/>
              <a:t>Explore the Blue Abyss – </a:t>
            </a:r>
            <a:r>
              <a:rPr lang="en-GB" dirty="0"/>
              <a:t>Can </a:t>
            </a:r>
            <a:r>
              <a:rPr lang="en-GB" dirty="0" smtClean="0"/>
              <a:t>your </a:t>
            </a:r>
            <a:r>
              <a:rPr lang="en-GB" dirty="0"/>
              <a:t>child remember oceans from around the world? Can you investigate the five different layers of the ocean (Sunlight zone, Twilight zone, Midnight zone, Lower midnight zone, or Abyss and the trenches) ? Sea creatures live in different layers and adapt to these. Can you investigate what creatures are found in each layer and create a fact file or labelled diagram? </a:t>
            </a:r>
          </a:p>
          <a:p>
            <a:r>
              <a:rPr lang="en-GB" b="1" dirty="0"/>
              <a:t>Bioluminescence: Lighting up our Oceans – </a:t>
            </a:r>
            <a:r>
              <a:rPr lang="en-GB" dirty="0"/>
              <a:t>Many sea creatures possess a fascinating light-producing ability called Bioluminescence. Some fish dangle a  lighted lure in front of their mouths to attract prey, while some squid shoot out Bioluminescent liquid, instead of ink, to confuse their predators. Use the link to find out about Bioluminescence and how some creatures rely on this for survival. Create a fact file or poster all about Bioluminescence. </a:t>
            </a:r>
            <a:br>
              <a:rPr lang="en-GB" dirty="0"/>
            </a:br>
            <a:r>
              <a:rPr lang="en-GB" dirty="0">
                <a:hlinkClick r:id="rId2"/>
              </a:rPr>
              <a:t>https://safeyoutube.net/w/vLB6</a:t>
            </a:r>
            <a:r>
              <a:rPr lang="en-GB" dirty="0"/>
              <a:t> </a:t>
            </a:r>
          </a:p>
          <a:p>
            <a:endParaRPr lang="en-GB" dirty="0"/>
          </a:p>
        </p:txBody>
      </p:sp>
    </p:spTree>
    <p:extLst>
      <p:ext uri="{BB962C8B-B14F-4D97-AF65-F5344CB8AC3E}">
        <p14:creationId xmlns:p14="http://schemas.microsoft.com/office/powerpoint/2010/main" val="33620771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PE </a:t>
            </a:r>
          </a:p>
        </p:txBody>
      </p:sp>
      <p:sp>
        <p:nvSpPr>
          <p:cNvPr id="2" name="Content Placeholder 1"/>
          <p:cNvSpPr>
            <a:spLocks noGrp="1"/>
          </p:cNvSpPr>
          <p:nvPr>
            <p:ph idx="1"/>
          </p:nvPr>
        </p:nvSpPr>
        <p:spPr/>
        <p:txBody>
          <a:bodyPr>
            <a:normAutofit fontScale="70000" lnSpcReduction="20000"/>
          </a:bodyPr>
          <a:lstStyle/>
          <a:p>
            <a:r>
              <a:rPr lang="en-GB" b="1" dirty="0"/>
              <a:t>Under the Sea Stretches – </a:t>
            </a:r>
            <a:r>
              <a:rPr lang="en-GB" dirty="0"/>
              <a:t>Have a go at some yoga using Cosmic Kids. There are lots of ‘Under the sea’ yoga workouts and even a </a:t>
            </a:r>
            <a:r>
              <a:rPr lang="en-GB" dirty="0" err="1"/>
              <a:t>Moana</a:t>
            </a:r>
            <a:r>
              <a:rPr lang="en-GB" dirty="0"/>
              <a:t>-themed adventure. </a:t>
            </a:r>
            <a:br>
              <a:rPr lang="en-GB" dirty="0"/>
            </a:br>
            <a:r>
              <a:rPr lang="en-GB" dirty="0">
                <a:hlinkClick r:id="rId2"/>
              </a:rPr>
              <a:t>https://safeyoutube.net/w/Otw6</a:t>
            </a:r>
            <a:r>
              <a:rPr lang="en-GB" dirty="0"/>
              <a:t> </a:t>
            </a:r>
          </a:p>
          <a:p>
            <a:r>
              <a:rPr lang="en-GB" b="1" dirty="0"/>
              <a:t>Speeding through the seas – </a:t>
            </a:r>
            <a:r>
              <a:rPr lang="en-GB" dirty="0"/>
              <a:t>Sailfish are the fastest fish in the ocean. Complete the following activities as fast as you can: star jumps, tuck jumps, press-ups, squats and lunges. How many repetitions of each activity can you perform in 1 minute? Can you beat your personal best? Record your heart rate (beats per minute) after each activity.</a:t>
            </a:r>
            <a:endParaRPr lang="en-GB" b="1" dirty="0"/>
          </a:p>
          <a:p>
            <a:r>
              <a:rPr lang="en-GB" b="1" dirty="0" smtClean="0"/>
              <a:t>The Daily 10 </a:t>
            </a:r>
            <a:r>
              <a:rPr lang="en-GB" dirty="0"/>
              <a:t>– </a:t>
            </a:r>
            <a:r>
              <a:rPr lang="en-GB" dirty="0" smtClean="0"/>
              <a:t>Y3, Y4, Y5 and Y6 </a:t>
            </a:r>
            <a:r>
              <a:rPr lang="en-GB" dirty="0" smtClean="0"/>
              <a:t>are </a:t>
            </a:r>
            <a:r>
              <a:rPr lang="en-GB" dirty="0" smtClean="0"/>
              <a:t>were doing this in school 2x per week, </a:t>
            </a:r>
            <a:r>
              <a:rPr lang="en-GB" dirty="0" smtClean="0"/>
              <a:t>but everyone can get involved in doing </a:t>
            </a:r>
            <a:r>
              <a:rPr lang="en-GB" dirty="0" smtClean="0"/>
              <a:t>The </a:t>
            </a:r>
            <a:r>
              <a:rPr lang="en-GB" dirty="0" smtClean="0"/>
              <a:t>Daily 10 </a:t>
            </a:r>
            <a:r>
              <a:rPr lang="en-GB" dirty="0" smtClean="0"/>
              <a:t>by running, jogging, skipping, roller-booting or scooting for 10 minutes each day.</a:t>
            </a:r>
            <a:endParaRPr lang="en-GB" dirty="0"/>
          </a:p>
        </p:txBody>
      </p:sp>
    </p:spTree>
    <p:extLst>
      <p:ext uri="{BB962C8B-B14F-4D97-AF65-F5344CB8AC3E}">
        <p14:creationId xmlns:p14="http://schemas.microsoft.com/office/powerpoint/2010/main" val="5259268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Computing</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Presentation - Use PowerPoint to create a presentation of  your science, geography or history work. </a:t>
            </a:r>
          </a:p>
          <a:p>
            <a:r>
              <a:rPr lang="en-GB" dirty="0" smtClean="0"/>
              <a:t>Documentary - Use iMovie or a similar program to record yourself making a documentary about sea creatures. You could ask an adult if you can download ‘Do Ink’ a green screen app which will let you put different backgrounds behind you.</a:t>
            </a:r>
          </a:p>
          <a:p>
            <a:r>
              <a:rPr lang="en-GB" dirty="0" smtClean="0"/>
              <a:t>Scratch Coding – Go to </a:t>
            </a:r>
            <a:r>
              <a:rPr lang="en-GB" dirty="0" smtClean="0">
                <a:hlinkClick r:id="rId2"/>
              </a:rPr>
              <a:t>https</a:t>
            </a:r>
            <a:r>
              <a:rPr lang="en-GB" dirty="0">
                <a:hlinkClick r:id="rId2"/>
              </a:rPr>
              <a:t>://scratch.mit.edu/projects/editor</a:t>
            </a:r>
            <a:r>
              <a:rPr lang="en-GB" dirty="0" smtClean="0"/>
              <a:t> to use the Scratch program to make a game where two sea creatures chase each other; have to navigate an underwater maze; or have to dodge an attacker.</a:t>
            </a:r>
          </a:p>
        </p:txBody>
      </p:sp>
    </p:spTree>
    <p:extLst>
      <p:ext uri="{BB962C8B-B14F-4D97-AF65-F5344CB8AC3E}">
        <p14:creationId xmlns:p14="http://schemas.microsoft.com/office/powerpoint/2010/main" val="24851744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188640"/>
            <a:ext cx="8229600" cy="1143000"/>
          </a:xfrm>
        </p:spPr>
        <p:txBody>
          <a:bodyPr/>
          <a:lstStyle/>
          <a:p>
            <a:r>
              <a:rPr lang="en-GB" b="1" dirty="0"/>
              <a:t>Geography </a:t>
            </a:r>
          </a:p>
        </p:txBody>
      </p:sp>
      <p:sp>
        <p:nvSpPr>
          <p:cNvPr id="2" name="Content Placeholder 1"/>
          <p:cNvSpPr>
            <a:spLocks noGrp="1"/>
          </p:cNvSpPr>
          <p:nvPr>
            <p:ph idx="1"/>
          </p:nvPr>
        </p:nvSpPr>
        <p:spPr>
          <a:xfrm>
            <a:off x="467544" y="1628800"/>
            <a:ext cx="8229600" cy="5400600"/>
          </a:xfrm>
        </p:spPr>
        <p:txBody>
          <a:bodyPr>
            <a:normAutofit fontScale="47500" lnSpcReduction="20000"/>
          </a:bodyPr>
          <a:lstStyle/>
          <a:p>
            <a:r>
              <a:rPr lang="en-GB" sz="4400" b="1" dirty="0"/>
              <a:t>Oceans of the world – </a:t>
            </a:r>
            <a:r>
              <a:rPr lang="en-GB" sz="4400" dirty="0"/>
              <a:t>Using an atlas or the web ask your child to identify the world oceans. Can you investigate what animals live in each ocean? Use the link to </a:t>
            </a:r>
            <a:r>
              <a:rPr lang="en-GB" sz="4400" dirty="0" smtClean="0"/>
              <a:t>practise </a:t>
            </a:r>
            <a:r>
              <a:rPr lang="en-GB" sz="4400" dirty="0"/>
              <a:t>naming and locating the oceans. </a:t>
            </a:r>
            <a:br>
              <a:rPr lang="en-GB" sz="4400" dirty="0"/>
            </a:br>
            <a:r>
              <a:rPr lang="en-GB" sz="4400" dirty="0">
                <a:hlinkClick r:id="rId3"/>
              </a:rPr>
              <a:t>http://www.sheppardsoftware.com/World_Continents.htm</a:t>
            </a:r>
            <a:endParaRPr lang="en-GB" sz="4400" dirty="0"/>
          </a:p>
          <a:p>
            <a:r>
              <a:rPr lang="en-GB" sz="4400" b="1" dirty="0"/>
              <a:t>How do humans affect the sea? – </a:t>
            </a:r>
            <a:r>
              <a:rPr lang="en-GB" sz="4400" dirty="0"/>
              <a:t>Is your child aware of </a:t>
            </a:r>
            <a:r>
              <a:rPr lang="en-GB" sz="4400" dirty="0" smtClean="0"/>
              <a:t>all </a:t>
            </a:r>
            <a:r>
              <a:rPr lang="en-GB" sz="4400" dirty="0"/>
              <a:t>the ways that humans affect the sea and the living things within it? Talk about and investigate the impact that </a:t>
            </a:r>
            <a:r>
              <a:rPr lang="en-GB" sz="4400" dirty="0" smtClean="0"/>
              <a:t>humans </a:t>
            </a:r>
            <a:r>
              <a:rPr lang="en-GB" sz="4400" dirty="0"/>
              <a:t>are having on the sea. Create a poster or information report.</a:t>
            </a:r>
          </a:p>
          <a:p>
            <a:r>
              <a:rPr lang="en-GB" sz="4400" b="1" dirty="0"/>
              <a:t>Reef research – </a:t>
            </a:r>
            <a:r>
              <a:rPr lang="en-GB" sz="4400" dirty="0"/>
              <a:t>The Great Barrier Reef is the only living thing which is visible from space! Encourage your child to take a virtual tour using the link below. Create a poster </a:t>
            </a:r>
            <a:r>
              <a:rPr lang="en-GB" sz="4400" dirty="0" smtClean="0"/>
              <a:t>or </a:t>
            </a:r>
            <a:r>
              <a:rPr lang="en-GB" sz="4400" dirty="0"/>
              <a:t>video to promote the Great Barrier Reef. Use scientific language relating to the habitats and species groups found in the reef. </a:t>
            </a:r>
            <a:br>
              <a:rPr lang="en-GB" sz="4400" dirty="0"/>
            </a:br>
            <a:r>
              <a:rPr lang="en-GB" sz="4400" dirty="0">
                <a:hlinkClick r:id="rId4"/>
              </a:rPr>
              <a:t>https://www.airpano.com/360photo/Great-Barrier-Reef-Australia/</a:t>
            </a:r>
            <a:r>
              <a:rPr lang="en-GB" sz="4400" dirty="0"/>
              <a:t> </a:t>
            </a:r>
            <a:endParaRPr lang="en-GB" sz="4400" b="1" dirty="0"/>
          </a:p>
          <a:p>
            <a:endParaRPr lang="en-GB" b="1" dirty="0"/>
          </a:p>
        </p:txBody>
      </p:sp>
    </p:spTree>
    <p:extLst>
      <p:ext uri="{BB962C8B-B14F-4D97-AF65-F5344CB8AC3E}">
        <p14:creationId xmlns:p14="http://schemas.microsoft.com/office/powerpoint/2010/main" val="5259268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Geography </a:t>
            </a:r>
          </a:p>
        </p:txBody>
      </p:sp>
      <p:sp>
        <p:nvSpPr>
          <p:cNvPr id="3" name="Content Placeholder 2"/>
          <p:cNvSpPr>
            <a:spLocks noGrp="1"/>
          </p:cNvSpPr>
          <p:nvPr>
            <p:ph idx="1"/>
          </p:nvPr>
        </p:nvSpPr>
        <p:spPr/>
        <p:txBody>
          <a:bodyPr>
            <a:normAutofit lnSpcReduction="10000"/>
          </a:bodyPr>
          <a:lstStyle/>
          <a:p>
            <a:r>
              <a:rPr lang="en-GB" b="1" dirty="0"/>
              <a:t>Plastic Diary – </a:t>
            </a:r>
            <a:r>
              <a:rPr lang="en-GB" dirty="0"/>
              <a:t>Blue Planet 2 sparked outcry about the health of our oceans and the huge threat caused by plastics, but lots of people around the world are working hard to help solve this </a:t>
            </a:r>
            <a:r>
              <a:rPr lang="en-GB" dirty="0" smtClean="0"/>
              <a:t>problem. </a:t>
            </a:r>
            <a:r>
              <a:rPr lang="en-GB" dirty="0"/>
              <a:t>Learn about Madison Edwards, a 12 year old environmental activist. How could you preserve our oceans? Keep a ‘plastics diary’ recording how much single-use plastic your family uses. </a:t>
            </a:r>
            <a:endParaRPr lang="en-GB" b="1" dirty="0"/>
          </a:p>
        </p:txBody>
      </p:sp>
    </p:spTree>
    <p:extLst>
      <p:ext uri="{BB962C8B-B14F-4D97-AF65-F5344CB8AC3E}">
        <p14:creationId xmlns:p14="http://schemas.microsoft.com/office/powerpoint/2010/main" val="27134977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History </a:t>
            </a:r>
          </a:p>
        </p:txBody>
      </p:sp>
      <p:sp>
        <p:nvSpPr>
          <p:cNvPr id="3" name="Content Placeholder 2"/>
          <p:cNvSpPr>
            <a:spLocks noGrp="1"/>
          </p:cNvSpPr>
          <p:nvPr>
            <p:ph idx="1"/>
          </p:nvPr>
        </p:nvSpPr>
        <p:spPr>
          <a:xfrm>
            <a:off x="457200" y="1600200"/>
            <a:ext cx="8229600" cy="4997152"/>
          </a:xfrm>
        </p:spPr>
        <p:txBody>
          <a:bodyPr>
            <a:normAutofit fontScale="70000" lnSpcReduction="20000"/>
          </a:bodyPr>
          <a:lstStyle/>
          <a:p>
            <a:r>
              <a:rPr lang="en-GB" b="1" dirty="0"/>
              <a:t>Grace Darling – </a:t>
            </a:r>
            <a:r>
              <a:rPr lang="en-GB" dirty="0"/>
              <a:t>Grace Darling was the daughter of a Lighthouse Keeper. But why did she become so famous? What can you find out about Grace Darling? Create a fact file/information text about her life. </a:t>
            </a:r>
            <a:br>
              <a:rPr lang="en-GB" dirty="0"/>
            </a:br>
            <a:r>
              <a:rPr lang="en-GB" dirty="0">
                <a:hlinkClick r:id="rId2"/>
              </a:rPr>
              <a:t>https://www.bbc.co.uk/teach/class-clips-video/true-stories-grace-darling/z4y7pg8</a:t>
            </a:r>
            <a:r>
              <a:rPr lang="en-GB" dirty="0"/>
              <a:t> </a:t>
            </a:r>
            <a:endParaRPr lang="en-GB" b="1" dirty="0"/>
          </a:p>
          <a:p>
            <a:r>
              <a:rPr lang="en-GB" b="1" dirty="0"/>
              <a:t>Figures of History or Brutal Sea-Thieves? </a:t>
            </a:r>
            <a:r>
              <a:rPr lang="en-GB" dirty="0"/>
              <a:t>– Many books have been written and movies made about pirates. But who were the real pirates of the past? Using the link below explore facts about real pirates from history. Create a fact file or information report </a:t>
            </a:r>
            <a:r>
              <a:rPr lang="en-GB" dirty="0" smtClean="0"/>
              <a:t>about anything </a:t>
            </a:r>
            <a:r>
              <a:rPr lang="en-GB" dirty="0"/>
              <a:t>you have learned, including key dates and </a:t>
            </a:r>
            <a:r>
              <a:rPr lang="en-GB" dirty="0" smtClean="0"/>
              <a:t>figures. </a:t>
            </a:r>
            <a:r>
              <a:rPr lang="en-GB" dirty="0"/>
              <a:t>Alternatively you could create a wanted poster for a pirate, including facts about his/her deeds and adventures. </a:t>
            </a:r>
            <a:br>
              <a:rPr lang="en-GB" dirty="0"/>
            </a:br>
            <a:r>
              <a:rPr lang="en-GB" dirty="0">
                <a:hlinkClick r:id="rId3"/>
              </a:rPr>
              <a:t>https://www.dkfindout.com/uk/history/pirates/</a:t>
            </a:r>
            <a:r>
              <a:rPr lang="en-GB" dirty="0"/>
              <a:t> </a:t>
            </a:r>
            <a:endParaRPr lang="en-GB" b="1" dirty="0"/>
          </a:p>
        </p:txBody>
      </p:sp>
    </p:spTree>
    <p:extLst>
      <p:ext uri="{BB962C8B-B14F-4D97-AF65-F5344CB8AC3E}">
        <p14:creationId xmlns:p14="http://schemas.microsoft.com/office/powerpoint/2010/main" val="37507517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Art </a:t>
            </a:r>
          </a:p>
        </p:txBody>
      </p:sp>
      <p:sp>
        <p:nvSpPr>
          <p:cNvPr id="3" name="Content Placeholder 2"/>
          <p:cNvSpPr>
            <a:spLocks noGrp="1"/>
          </p:cNvSpPr>
          <p:nvPr>
            <p:ph idx="1"/>
          </p:nvPr>
        </p:nvSpPr>
        <p:spPr/>
        <p:txBody>
          <a:bodyPr>
            <a:normAutofit fontScale="77500" lnSpcReduction="20000"/>
          </a:bodyPr>
          <a:lstStyle/>
          <a:p>
            <a:r>
              <a:rPr lang="en-GB" b="1" dirty="0"/>
              <a:t>Put your goggles on: </a:t>
            </a:r>
            <a:r>
              <a:rPr lang="en-GB" dirty="0"/>
              <a:t>Watch this live stream of a tropical reef </a:t>
            </a:r>
            <a:r>
              <a:rPr lang="en-GB" dirty="0" smtClean="0"/>
              <a:t>(COPY AND PASTE this link into Chrome) </a:t>
            </a:r>
            <a:r>
              <a:rPr lang="en-GB" dirty="0" smtClean="0">
                <a:hlinkClick r:id="rId2"/>
              </a:rPr>
              <a:t>https</a:t>
            </a:r>
            <a:r>
              <a:rPr lang="en-GB" dirty="0">
                <a:hlinkClick r:id="rId2"/>
              </a:rPr>
              <a:t>://explore.org/livecams/under-the-water/pacific-aquarium-tropical-reef-camera</a:t>
            </a:r>
            <a:r>
              <a:rPr lang="en-GB" dirty="0"/>
              <a:t> Whilst watching, sketch all of the animals that you can see. Look carefully at the shapes and patterns on each creature.  </a:t>
            </a:r>
          </a:p>
          <a:p>
            <a:r>
              <a:rPr lang="en-GB" b="1" dirty="0"/>
              <a:t>Lighthouse: </a:t>
            </a:r>
            <a:r>
              <a:rPr lang="en-GB" dirty="0"/>
              <a:t>Have a go at drawing a lighthouse with sea surrounding it. Is it a calm, tranquil sea? Or perhaps an angry, raging sea? </a:t>
            </a:r>
          </a:p>
          <a:p>
            <a:r>
              <a:rPr lang="en-GB" b="1" dirty="0"/>
              <a:t>Artwork to light up your life: </a:t>
            </a:r>
            <a:r>
              <a:rPr lang="en-GB" dirty="0"/>
              <a:t>Following on from your Science work on Bioluminescence, you can create a Bioluminescent sea creature inspired piece of art. Use bright colours to paint or draw a creature, trying to make this as realistic as possible! </a:t>
            </a:r>
            <a:endParaRPr lang="en-GB" b="1" dirty="0"/>
          </a:p>
        </p:txBody>
      </p:sp>
    </p:spTree>
    <p:extLst>
      <p:ext uri="{BB962C8B-B14F-4D97-AF65-F5344CB8AC3E}">
        <p14:creationId xmlns:p14="http://schemas.microsoft.com/office/powerpoint/2010/main" val="13943321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DT</a:t>
            </a:r>
          </a:p>
        </p:txBody>
      </p:sp>
      <p:sp>
        <p:nvSpPr>
          <p:cNvPr id="3" name="Content Placeholder 2"/>
          <p:cNvSpPr>
            <a:spLocks noGrp="1"/>
          </p:cNvSpPr>
          <p:nvPr>
            <p:ph idx="1"/>
          </p:nvPr>
        </p:nvSpPr>
        <p:spPr/>
        <p:txBody>
          <a:bodyPr>
            <a:normAutofit fontScale="92500" lnSpcReduction="20000"/>
          </a:bodyPr>
          <a:lstStyle/>
          <a:p>
            <a:r>
              <a:rPr lang="en-GB" b="1" dirty="0"/>
              <a:t>Junk Modelling </a:t>
            </a:r>
            <a:r>
              <a:rPr lang="en-GB" dirty="0"/>
              <a:t>– Using junk or recycling materials from around your home, design and make a sea creature. </a:t>
            </a:r>
          </a:p>
          <a:p>
            <a:r>
              <a:rPr lang="en-GB" b="1" dirty="0"/>
              <a:t>Submarine Sculptures – </a:t>
            </a:r>
            <a:r>
              <a:rPr lang="en-GB" dirty="0"/>
              <a:t>Look at pictures of real life submarines and create your own model submarine from different materials found at home. E.g. plastic bottles, paint, coloured pencils, string, paper etc. Talk about the suitability of each material. </a:t>
            </a:r>
          </a:p>
          <a:p>
            <a:r>
              <a:rPr lang="en-GB" b="1" dirty="0"/>
              <a:t>Boat sculpture – </a:t>
            </a:r>
            <a:r>
              <a:rPr lang="en-GB" dirty="0"/>
              <a:t>Use junk from around your house to create a boat. Will it carry a load? </a:t>
            </a:r>
            <a:endParaRPr lang="en-GB" b="1" dirty="0"/>
          </a:p>
          <a:p>
            <a:endParaRPr lang="en-GB" dirty="0"/>
          </a:p>
        </p:txBody>
      </p:sp>
    </p:spTree>
    <p:extLst>
      <p:ext uri="{BB962C8B-B14F-4D97-AF65-F5344CB8AC3E}">
        <p14:creationId xmlns:p14="http://schemas.microsoft.com/office/powerpoint/2010/main" val="18335928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 </a:t>
            </a:r>
          </a:p>
        </p:txBody>
      </p:sp>
      <p:sp>
        <p:nvSpPr>
          <p:cNvPr id="3" name="Content Placeholder 2"/>
          <p:cNvSpPr>
            <a:spLocks noGrp="1"/>
          </p:cNvSpPr>
          <p:nvPr>
            <p:ph idx="1"/>
          </p:nvPr>
        </p:nvSpPr>
        <p:spPr>
          <a:xfrm>
            <a:off x="457200" y="1600200"/>
            <a:ext cx="8229600" cy="4997152"/>
          </a:xfrm>
        </p:spPr>
        <p:txBody>
          <a:bodyPr>
            <a:normAutofit fontScale="77500" lnSpcReduction="20000"/>
          </a:bodyPr>
          <a:lstStyle/>
          <a:p>
            <a:pPr marL="0" indent="0">
              <a:buNone/>
            </a:pPr>
            <a:r>
              <a:rPr lang="en-GB" b="1" dirty="0"/>
              <a:t>Story Focus: ‘The Creation Story’</a:t>
            </a:r>
          </a:p>
          <a:p>
            <a:r>
              <a:rPr lang="en-GB" dirty="0"/>
              <a:t>Explore what Christians believe about how the world was created. Can you re-tell The Creation Story?</a:t>
            </a:r>
          </a:p>
          <a:p>
            <a:r>
              <a:rPr lang="en-GB" dirty="0"/>
              <a:t>Investigate ways that people can look after the world and why it is important for everyone. How should we care for the natural world and for others, and why does it matter? How else can we care for others? List your ideas.</a:t>
            </a:r>
          </a:p>
          <a:p>
            <a:r>
              <a:rPr lang="en-GB" dirty="0"/>
              <a:t>Can you compare this to beliefs about creation from another faith? (</a:t>
            </a:r>
            <a:r>
              <a:rPr lang="en-GB" dirty="0" err="1"/>
              <a:t>eg</a:t>
            </a:r>
            <a:r>
              <a:rPr lang="en-GB" dirty="0"/>
              <a:t>. Hinduism, Sikhism, Islam) How are they similar/different? Make a record of comparisons.</a:t>
            </a:r>
          </a:p>
          <a:p>
            <a:r>
              <a:rPr lang="en-GB" dirty="0"/>
              <a:t>How are religious organisations helping to care for the world? Create a poster about a religious organisation/charity of your choice. </a:t>
            </a:r>
          </a:p>
          <a:p>
            <a:endParaRPr lang="en-GB" dirty="0"/>
          </a:p>
        </p:txBody>
      </p:sp>
    </p:spTree>
    <p:extLst>
      <p:ext uri="{BB962C8B-B14F-4D97-AF65-F5344CB8AC3E}">
        <p14:creationId xmlns:p14="http://schemas.microsoft.com/office/powerpoint/2010/main" val="12573220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Music </a:t>
            </a:r>
          </a:p>
        </p:txBody>
      </p:sp>
      <p:sp>
        <p:nvSpPr>
          <p:cNvPr id="3" name="Content Placeholder 2"/>
          <p:cNvSpPr>
            <a:spLocks noGrp="1"/>
          </p:cNvSpPr>
          <p:nvPr>
            <p:ph idx="1"/>
          </p:nvPr>
        </p:nvSpPr>
        <p:spPr>
          <a:xfrm>
            <a:off x="457200" y="1600200"/>
            <a:ext cx="8229600" cy="4983162"/>
          </a:xfrm>
        </p:spPr>
        <p:txBody>
          <a:bodyPr>
            <a:normAutofit fontScale="70000" lnSpcReduction="20000"/>
          </a:bodyPr>
          <a:lstStyle/>
          <a:p>
            <a:r>
              <a:rPr lang="en-GB" b="1" dirty="0"/>
              <a:t>Sea Music - </a:t>
            </a:r>
            <a:r>
              <a:rPr lang="en-GB" dirty="0"/>
              <a:t>Listen to the pieces of music inspired by the sea:</a:t>
            </a:r>
            <a:br>
              <a:rPr lang="en-GB" dirty="0"/>
            </a:br>
            <a:r>
              <a:rPr lang="en-GB" u="sng" dirty="0">
                <a:hlinkClick r:id="rId2"/>
              </a:rPr>
              <a:t>https://www.bbc.co.uk/programmes/articles/3Fm3H66YnxNZslLrSX3mMvh/top-six-sea-pieces</a:t>
            </a:r>
            <a:r>
              <a:rPr lang="en-GB" dirty="0"/>
              <a:t> </a:t>
            </a:r>
            <a:br>
              <a:rPr lang="en-GB" dirty="0"/>
            </a:br>
            <a:r>
              <a:rPr lang="en-GB" dirty="0"/>
              <a:t>How did the pieces make you feel? Which instruments did they use? Are the pieces successful in communicating the different moods of the sea? </a:t>
            </a:r>
            <a:r>
              <a:rPr lang="en-GB" dirty="0" err="1"/>
              <a:t>eg.</a:t>
            </a:r>
            <a:r>
              <a:rPr lang="en-GB" dirty="0"/>
              <a:t> calm, rushed, raging</a:t>
            </a:r>
          </a:p>
          <a:p>
            <a:r>
              <a:rPr lang="en-GB" b="1" dirty="0"/>
              <a:t>Fisherman’s Friends </a:t>
            </a:r>
            <a:r>
              <a:rPr lang="en-GB" dirty="0"/>
              <a:t>- You can also enjoy listening to the famous Cornish Fisherman's Friends singing a sea shanty - </a:t>
            </a:r>
            <a:r>
              <a:rPr lang="en-GB" u="sng" dirty="0">
                <a:hlinkClick r:id="rId3"/>
              </a:rPr>
              <a:t>https://www.youtube.com/watch?v=sJ82Jhf5cHI&amp;list=OLAK5uy_k4PUoQcpdkD7xc_o1KrwALmAI1VTugD8c</a:t>
            </a:r>
            <a:r>
              <a:rPr lang="en-GB" dirty="0"/>
              <a:t> </a:t>
            </a:r>
            <a:br>
              <a:rPr lang="en-GB" dirty="0"/>
            </a:br>
            <a:r>
              <a:rPr lang="en-GB" dirty="0"/>
              <a:t>Sea shanties are traditional songs which are sung in fishing communities. See if you can find out about the origins of sea shanties and why they are still sung today.  </a:t>
            </a:r>
          </a:p>
        </p:txBody>
      </p:sp>
    </p:spTree>
    <p:extLst>
      <p:ext uri="{BB962C8B-B14F-4D97-AF65-F5344CB8AC3E}">
        <p14:creationId xmlns:p14="http://schemas.microsoft.com/office/powerpoint/2010/main" val="1981266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chool">
      <a:majorFont>
        <a:latin typeface="Sassoon Penpals"/>
        <a:ea typeface=""/>
        <a:cs typeface=""/>
      </a:majorFont>
      <a:minorFont>
        <a:latin typeface="Sassoon Penpal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1845</TotalTime>
  <Words>2723</Words>
  <Application>Microsoft Office PowerPoint</Application>
  <PresentationFormat>On-screen Show (4:3)</PresentationFormat>
  <Paragraphs>115</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Sassoon Penpals</vt:lpstr>
      <vt:lpstr>Wingdings</vt:lpstr>
      <vt:lpstr>Office Theme</vt:lpstr>
      <vt:lpstr>Home Learning (Years 1-6) Summer 2 Week 1  ‘Under the Sea’</vt:lpstr>
      <vt:lpstr>Your Weekly Project</vt:lpstr>
      <vt:lpstr>Y1/2 - Phonics </vt:lpstr>
      <vt:lpstr>Spellings </vt:lpstr>
      <vt:lpstr>Spellings </vt:lpstr>
      <vt:lpstr>Spellings </vt:lpstr>
      <vt:lpstr>PowerPoint Presentation</vt:lpstr>
      <vt:lpstr>PowerPoint Presentation</vt:lpstr>
      <vt:lpstr>PowerPoint Presentation</vt:lpstr>
      <vt:lpstr>PowerPoint Presentation</vt:lpstr>
      <vt:lpstr>100 High Frequency Word List</vt:lpstr>
      <vt:lpstr>200 High Frequency Word List</vt:lpstr>
      <vt:lpstr>Writing </vt:lpstr>
      <vt:lpstr>Writing </vt:lpstr>
      <vt:lpstr>Reading (Year 1/2)</vt:lpstr>
      <vt:lpstr>Reading (Year 3/4) </vt:lpstr>
      <vt:lpstr>Reading (Year 5/6) </vt:lpstr>
      <vt:lpstr>Maths </vt:lpstr>
      <vt:lpstr>Science </vt:lpstr>
      <vt:lpstr>PE </vt:lpstr>
      <vt:lpstr>Computing</vt:lpstr>
      <vt:lpstr>Geography </vt:lpstr>
      <vt:lpstr>Geography </vt:lpstr>
      <vt:lpstr>History </vt:lpstr>
      <vt:lpstr>Art </vt:lpstr>
      <vt:lpstr>DT</vt:lpstr>
      <vt:lpstr>RE </vt:lpstr>
      <vt:lpstr>Music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Maysie Denley</dc:creator>
  <cp:lastModifiedBy>Lara Hashman</cp:lastModifiedBy>
  <cp:revision>54</cp:revision>
  <dcterms:created xsi:type="dcterms:W3CDTF">2020-05-18T18:56:00Z</dcterms:created>
  <dcterms:modified xsi:type="dcterms:W3CDTF">2020-05-29T08:06:27Z</dcterms:modified>
</cp:coreProperties>
</file>