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FF00"/>
    <a:srgbClr val="F8B308"/>
    <a:srgbClr val="144856"/>
    <a:srgbClr val="175A68"/>
    <a:srgbClr val="FE5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80" d="100"/>
          <a:sy n="80" d="100"/>
        </p:scale>
        <p:origin x="1886" y="-619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0" y="0"/>
            <a:ext cx="9726896" cy="1720215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38360" y="229041"/>
            <a:ext cx="9366739" cy="16309708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/>
              <a:t>+</a:t>
            </a: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3318" y="1272232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3673" y="14594151"/>
            <a:ext cx="6361359" cy="61073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85266" y="10529948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99778" y="12424166"/>
            <a:ext cx="5841999" cy="62184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165591" y="10204695"/>
            <a:ext cx="5772348" cy="61686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763836" y="8284616"/>
            <a:ext cx="2844580" cy="222930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30678" y="6126722"/>
            <a:ext cx="2778566" cy="2287911"/>
          </a:xfrm>
          <a:prstGeom prst="blockArc">
            <a:avLst>
              <a:gd name="adj1" fmla="val 10744459"/>
              <a:gd name="adj2" fmla="val 1572"/>
              <a:gd name="adj3" fmla="val 2764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28601" y="7998801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0119" y="5893686"/>
            <a:ext cx="5827821" cy="61739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24006" y="4007280"/>
            <a:ext cx="2824487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37310" y="3695275"/>
            <a:ext cx="1588269" cy="60417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6494016" y="9714670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6680968" y="991329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743104" y="13797936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930058" y="13998720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7819961" y="5756124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8015954" y="595690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8019832" y="3614590"/>
            <a:ext cx="938427" cy="735967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930057" y="14317152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1/2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6676005" y="10236127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3/4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8015954" y="6271021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5/6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980287" y="14212026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167242" y="1441281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944924" y="16624080"/>
            <a:ext cx="7981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Ready          Respectful          Safe                                                                   Resilience           Effort          Persistence </a:t>
            </a:r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8122843" y="1472596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EYFS</a:t>
            </a:r>
          </a:p>
        </p:txBody>
      </p:sp>
      <p:sp>
        <p:nvSpPr>
          <p:cNvPr id="3" name="Rectangle 2"/>
          <p:cNvSpPr/>
          <p:nvPr/>
        </p:nvSpPr>
        <p:spPr>
          <a:xfrm>
            <a:off x="473181" y="65246"/>
            <a:ext cx="866966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Naunton</a:t>
            </a:r>
            <a:r>
              <a:rPr lang="en-US" sz="48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Park Primary School PE</a:t>
            </a:r>
          </a:p>
        </p:txBody>
      </p:sp>
      <p:sp>
        <p:nvSpPr>
          <p:cNvPr id="275" name="Rectangle 274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3408526" y="3687236"/>
            <a:ext cx="4758716" cy="61316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1506892" y="12523106"/>
            <a:ext cx="1559988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Dance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86972" y="12429607"/>
            <a:ext cx="199459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Games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49232" y="12535032"/>
            <a:ext cx="233119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Gymnastics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03394" y="10306282"/>
            <a:ext cx="155221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Games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30599" y="8134597"/>
            <a:ext cx="181874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Gymnastics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10119" y="10289218"/>
            <a:ext cx="90770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Dance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7591" y="9464062"/>
            <a:ext cx="186799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OAA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21539" y="8150345"/>
            <a:ext cx="149123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Athletics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40441" y="5964276"/>
            <a:ext cx="1077888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Games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40739" y="5964276"/>
            <a:ext cx="1742531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Gymnastics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04832" y="5901055"/>
            <a:ext cx="129840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Dance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02309" y="4833257"/>
            <a:ext cx="886610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OAA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14467" y="3822469"/>
            <a:ext cx="151398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Athletics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29732" y="3742777"/>
            <a:ext cx="167484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Swimming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288772" y="7959933"/>
            <a:ext cx="1384631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Swimming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68276" y="12535032"/>
            <a:ext cx="128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Acquiring and developing skills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79501" y="12523106"/>
            <a:ext cx="1028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Evaluating and improving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36819" y="11376592"/>
            <a:ext cx="1033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Health and fitness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65742" y="10324997"/>
            <a:ext cx="1097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Acquiring  and developing skills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55874" y="8134597"/>
            <a:ext cx="11498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Evaluating and improving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195448" y="8134597"/>
            <a:ext cx="9010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Health and fitness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24029" y="5976202"/>
            <a:ext cx="13874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Acquiring and developing skills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94016" y="3788229"/>
            <a:ext cx="14151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Health and fitness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300777" y="3788229"/>
            <a:ext cx="13462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Evaluating and improving</a:t>
            </a:r>
          </a:p>
        </p:txBody>
      </p:sp>
      <p:sp>
        <p:nvSpPr>
          <p:cNvPr id="224" name="TextBox 223"/>
          <p:cNvSpPr txBox="1"/>
          <p:nvPr/>
        </p:nvSpPr>
        <p:spPr>
          <a:xfrm>
            <a:off x="5467157" y="14606610"/>
            <a:ext cx="1629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2"/>
                </a:solidFill>
              </a:rPr>
              <a:t>Moving and handling</a:t>
            </a:r>
          </a:p>
        </p:txBody>
      </p:sp>
      <p:sp>
        <p:nvSpPr>
          <p:cNvPr id="225" name="TextBox 224"/>
          <p:cNvSpPr txBox="1"/>
          <p:nvPr/>
        </p:nvSpPr>
        <p:spPr>
          <a:xfrm>
            <a:off x="2768276" y="14606610"/>
            <a:ext cx="1343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2"/>
                </a:solidFill>
              </a:rPr>
              <a:t>Health and self care</a:t>
            </a:r>
          </a:p>
        </p:txBody>
      </p:sp>
      <p:sp>
        <p:nvSpPr>
          <p:cNvPr id="228" name="TextBox 227"/>
          <p:cNvSpPr txBox="1"/>
          <p:nvPr/>
        </p:nvSpPr>
        <p:spPr>
          <a:xfrm>
            <a:off x="6994119" y="15193002"/>
            <a:ext cx="1256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Children show good control in large and small movements.</a:t>
            </a:r>
          </a:p>
        </p:txBody>
      </p:sp>
      <p:sp>
        <p:nvSpPr>
          <p:cNvPr id="229" name="TextBox 228"/>
          <p:cNvSpPr txBox="1"/>
          <p:nvPr/>
        </p:nvSpPr>
        <p:spPr>
          <a:xfrm>
            <a:off x="5261802" y="15578181"/>
            <a:ext cx="1149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00B0F0"/>
                </a:solidFill>
              </a:rPr>
              <a:t>Move confidently in a range of ways, negotiating space.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6443085" y="15704103"/>
            <a:ext cx="1179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Handle tools and equipment effectively</a:t>
            </a:r>
          </a:p>
        </p:txBody>
      </p:sp>
      <p:cxnSp>
        <p:nvCxnSpPr>
          <p:cNvPr id="234" name="Straight Arrow Connector 233"/>
          <p:cNvCxnSpPr/>
          <p:nvPr/>
        </p:nvCxnSpPr>
        <p:spPr>
          <a:xfrm>
            <a:off x="6493515" y="15204879"/>
            <a:ext cx="514014" cy="1112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Arrow Connector 235"/>
          <p:cNvCxnSpPr/>
          <p:nvPr/>
        </p:nvCxnSpPr>
        <p:spPr>
          <a:xfrm>
            <a:off x="5467157" y="15127950"/>
            <a:ext cx="0" cy="3889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" name="TextBox 238"/>
          <p:cNvSpPr txBox="1"/>
          <p:nvPr/>
        </p:nvSpPr>
        <p:spPr>
          <a:xfrm>
            <a:off x="3830809" y="15316113"/>
            <a:ext cx="1193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F8B308"/>
                </a:solidFill>
              </a:rPr>
              <a:t>Children know the importance for good health, of physical exercise and a healthy diet.</a:t>
            </a:r>
          </a:p>
        </p:txBody>
      </p:sp>
      <p:sp>
        <p:nvSpPr>
          <p:cNvPr id="240" name="TextBox 239"/>
          <p:cNvSpPr txBox="1"/>
          <p:nvPr/>
        </p:nvSpPr>
        <p:spPr>
          <a:xfrm>
            <a:off x="2286886" y="15316113"/>
            <a:ext cx="1262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F8B308"/>
                </a:solidFill>
              </a:rPr>
              <a:t>Talk about ways to keep healthy and safe.</a:t>
            </a:r>
          </a:p>
        </p:txBody>
      </p:sp>
      <p:sp>
        <p:nvSpPr>
          <p:cNvPr id="241" name="TextBox 240"/>
          <p:cNvSpPr txBox="1"/>
          <p:nvPr/>
        </p:nvSpPr>
        <p:spPr>
          <a:xfrm>
            <a:off x="1049618" y="15252941"/>
            <a:ext cx="1115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F8B308"/>
                </a:solidFill>
              </a:rPr>
              <a:t>Manage their own personal hygiene successfully</a:t>
            </a:r>
          </a:p>
        </p:txBody>
      </p:sp>
      <p:cxnSp>
        <p:nvCxnSpPr>
          <p:cNvPr id="243" name="Straight Arrow Connector 242"/>
          <p:cNvCxnSpPr>
            <a:endCxn id="239" idx="0"/>
          </p:cNvCxnSpPr>
          <p:nvPr/>
        </p:nvCxnSpPr>
        <p:spPr>
          <a:xfrm>
            <a:off x="3725579" y="15204879"/>
            <a:ext cx="701840" cy="1112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Arrow Connector 244"/>
          <p:cNvCxnSpPr/>
          <p:nvPr/>
        </p:nvCxnSpPr>
        <p:spPr>
          <a:xfrm flipH="1">
            <a:off x="2639970" y="15102805"/>
            <a:ext cx="128306" cy="2133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8" name="TextBox 247"/>
          <p:cNvSpPr txBox="1"/>
          <p:nvPr/>
        </p:nvSpPr>
        <p:spPr>
          <a:xfrm>
            <a:off x="2139021" y="13143849"/>
            <a:ext cx="1205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I can copy actions. I can repeat actions and skills. I can move with control and care.</a:t>
            </a:r>
          </a:p>
        </p:txBody>
      </p:sp>
      <p:sp>
        <p:nvSpPr>
          <p:cNvPr id="249" name="TextBox 248"/>
          <p:cNvSpPr txBox="1"/>
          <p:nvPr/>
        </p:nvSpPr>
        <p:spPr>
          <a:xfrm>
            <a:off x="6564229" y="13263139"/>
            <a:ext cx="1199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FF0000"/>
                </a:solidFill>
              </a:rPr>
              <a:t>I can talk about what I have done. I can describe what other people did.</a:t>
            </a:r>
          </a:p>
        </p:txBody>
      </p:sp>
      <p:sp>
        <p:nvSpPr>
          <p:cNvPr id="250" name="TextBox 249"/>
          <p:cNvSpPr txBox="1"/>
          <p:nvPr/>
        </p:nvSpPr>
        <p:spPr>
          <a:xfrm>
            <a:off x="8364817" y="11814706"/>
            <a:ext cx="1123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FFC000"/>
                </a:solidFill>
              </a:rPr>
              <a:t>I can describe how my body feels before, during and after activity.</a:t>
            </a:r>
          </a:p>
        </p:txBody>
      </p:sp>
      <p:sp>
        <p:nvSpPr>
          <p:cNvPr id="251" name="TextBox 250"/>
          <p:cNvSpPr txBox="1"/>
          <p:nvPr/>
        </p:nvSpPr>
        <p:spPr>
          <a:xfrm>
            <a:off x="259857" y="11811795"/>
            <a:ext cx="1484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00B0F0"/>
                </a:solidFill>
              </a:rPr>
              <a:t>I can move to music. I can copy dance moves. I can perform some dance moves. I can make up a short dance. I can dance in a space safely.</a:t>
            </a:r>
          </a:p>
        </p:txBody>
      </p:sp>
      <p:sp>
        <p:nvSpPr>
          <p:cNvPr id="252" name="TextBox 251"/>
          <p:cNvSpPr txBox="1"/>
          <p:nvPr/>
        </p:nvSpPr>
        <p:spPr>
          <a:xfrm>
            <a:off x="1781034" y="13689350"/>
            <a:ext cx="1687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/>
              <a:t>I can copy and remember actions.</a:t>
            </a:r>
          </a:p>
          <a:p>
            <a:r>
              <a:rPr lang="en-GB" sz="800" dirty="0"/>
              <a:t>I can repeat and explore actions with control and coordination.</a:t>
            </a:r>
          </a:p>
        </p:txBody>
      </p:sp>
      <p:sp>
        <p:nvSpPr>
          <p:cNvPr id="253" name="TextBox 252"/>
          <p:cNvSpPr txBox="1"/>
          <p:nvPr/>
        </p:nvSpPr>
        <p:spPr>
          <a:xfrm>
            <a:off x="6224882" y="13971026"/>
            <a:ext cx="1472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0000"/>
                </a:solidFill>
              </a:rPr>
              <a:t>I can talk about what is different between what  I did and what someone else did.</a:t>
            </a:r>
          </a:p>
          <a:p>
            <a:r>
              <a:rPr lang="en-GB" sz="800" dirty="0">
                <a:solidFill>
                  <a:srgbClr val="FF0000"/>
                </a:solidFill>
              </a:rPr>
              <a:t>I can say how I could improve.</a:t>
            </a:r>
          </a:p>
        </p:txBody>
      </p:sp>
      <p:cxnSp>
        <p:nvCxnSpPr>
          <p:cNvPr id="255" name="Straight Arrow Connector 254"/>
          <p:cNvCxnSpPr/>
          <p:nvPr/>
        </p:nvCxnSpPr>
        <p:spPr>
          <a:xfrm flipH="1">
            <a:off x="2843195" y="12947068"/>
            <a:ext cx="223685" cy="2598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6599560" y="12904151"/>
            <a:ext cx="217366" cy="3027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 flipV="1">
            <a:off x="1445614" y="12442178"/>
            <a:ext cx="339517" cy="2193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475373" y="13624654"/>
            <a:ext cx="2720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make my body tense, relaxed, curled and stretched. 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control my body when travelling and balancing.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copy sequences and repeat them.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roll, travel, balance, stretch and curl in different ways in different ways.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climb equipment safely.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423150" y="13216205"/>
            <a:ext cx="2797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plan and show a sequence of movements, using contrast.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think of more than one way to create a sequence which follows a set of ‘rules’ on my own or with a partner.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 flipH="1">
            <a:off x="4148838" y="12935142"/>
            <a:ext cx="151685" cy="3487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8014142" y="10024146"/>
            <a:ext cx="13753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C000"/>
                </a:solidFill>
              </a:rPr>
              <a:t>I can show how to exercise safely.</a:t>
            </a:r>
          </a:p>
          <a:p>
            <a:pPr lvl="0"/>
            <a:r>
              <a:rPr lang="en-GB" sz="800" dirty="0">
                <a:solidFill>
                  <a:srgbClr val="FFC000"/>
                </a:solidFill>
              </a:rPr>
              <a:t>I can describe how my body feels during different activities.</a:t>
            </a:r>
          </a:p>
          <a:p>
            <a:r>
              <a:rPr lang="en-GB" sz="800" dirty="0">
                <a:solidFill>
                  <a:srgbClr val="FFC000"/>
                </a:solidFill>
              </a:rPr>
              <a:t>I can explain what my body needs to keep healthy</a:t>
            </a:r>
          </a:p>
        </p:txBody>
      </p:sp>
      <p:cxnSp>
        <p:nvCxnSpPr>
          <p:cNvPr id="55" name="Straight Arrow Connector 54"/>
          <p:cNvCxnSpPr/>
          <p:nvPr/>
        </p:nvCxnSpPr>
        <p:spPr>
          <a:xfrm flipH="1">
            <a:off x="1888919" y="15002959"/>
            <a:ext cx="815204" cy="2499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224" idx="2"/>
          </p:cNvCxnSpPr>
          <p:nvPr/>
        </p:nvCxnSpPr>
        <p:spPr>
          <a:xfrm>
            <a:off x="6281850" y="15252941"/>
            <a:ext cx="394155" cy="4940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114714" y="12442178"/>
            <a:ext cx="10828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00B0F0"/>
                </a:solidFill>
              </a:rPr>
              <a:t>I can dance imaginatively changing rhythm, speed, level and direction.</a:t>
            </a:r>
          </a:p>
          <a:p>
            <a:pPr lvl="0"/>
            <a:r>
              <a:rPr lang="en-GB" sz="800" dirty="0">
                <a:solidFill>
                  <a:srgbClr val="00B0F0"/>
                </a:solidFill>
              </a:rPr>
              <a:t>I can dance with control and co-ordination. I can make a sequence by linking sections to show a mood or feeling.</a:t>
            </a:r>
          </a:p>
        </p:txBody>
      </p:sp>
      <p:cxnSp>
        <p:nvCxnSpPr>
          <p:cNvPr id="257" name="Straight Arrow Connector 256"/>
          <p:cNvCxnSpPr/>
          <p:nvPr/>
        </p:nvCxnSpPr>
        <p:spPr>
          <a:xfrm flipH="1" flipV="1">
            <a:off x="1049618" y="12829629"/>
            <a:ext cx="664849" cy="11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3" name="TextBox 262"/>
          <p:cNvSpPr txBox="1"/>
          <p:nvPr/>
        </p:nvSpPr>
        <p:spPr>
          <a:xfrm>
            <a:off x="7646462" y="13320018"/>
            <a:ext cx="1580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7030A0"/>
                </a:solidFill>
              </a:rPr>
              <a:t>I can throw in different ways. I can roll a piece of equipment and hit a ball with a bat. I can move and stop safely in a game. I  can catch with both hands.</a:t>
            </a:r>
          </a:p>
          <a:p>
            <a:r>
              <a:rPr lang="en-GB" sz="800" dirty="0">
                <a:solidFill>
                  <a:srgbClr val="7030A0"/>
                </a:solidFill>
              </a:rPr>
              <a:t>I can kick in different ways.</a:t>
            </a:r>
          </a:p>
        </p:txBody>
      </p:sp>
      <p:sp>
        <p:nvSpPr>
          <p:cNvPr id="264" name="TextBox 263"/>
          <p:cNvSpPr txBox="1"/>
          <p:nvPr/>
        </p:nvSpPr>
        <p:spPr>
          <a:xfrm>
            <a:off x="6495926" y="11649487"/>
            <a:ext cx="2007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7030A0"/>
                </a:solidFill>
              </a:rPr>
              <a:t>I can use hitting, kicking and/or rolling in a game. I can stay in a ‘zone’ during a game.</a:t>
            </a:r>
          </a:p>
          <a:p>
            <a:pPr lvl="0"/>
            <a:r>
              <a:rPr lang="en-GB" sz="800" dirty="0">
                <a:solidFill>
                  <a:srgbClr val="7030A0"/>
                </a:solidFill>
              </a:rPr>
              <a:t>I can decide where the best place to be is during a game. I can use one tactic in a game. I can follow rules in a game.</a:t>
            </a:r>
          </a:p>
        </p:txBody>
      </p:sp>
      <p:cxnSp>
        <p:nvCxnSpPr>
          <p:cNvPr id="268" name="Straight Arrow Connector 267"/>
          <p:cNvCxnSpPr/>
          <p:nvPr/>
        </p:nvCxnSpPr>
        <p:spPr>
          <a:xfrm>
            <a:off x="7909126" y="12913001"/>
            <a:ext cx="66610" cy="393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Arrow Connector 269"/>
          <p:cNvCxnSpPr>
            <a:stCxn id="6" idx="1"/>
            <a:endCxn id="264" idx="2"/>
          </p:cNvCxnSpPr>
          <p:nvPr/>
        </p:nvCxnSpPr>
        <p:spPr>
          <a:xfrm flipH="1" flipV="1">
            <a:off x="7499530" y="12357373"/>
            <a:ext cx="187442" cy="2842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Arrow Connector 271"/>
          <p:cNvCxnSpPr/>
          <p:nvPr/>
        </p:nvCxnSpPr>
        <p:spPr>
          <a:xfrm flipV="1">
            <a:off x="8684271" y="10978253"/>
            <a:ext cx="0" cy="425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Arrow Connector 273"/>
          <p:cNvCxnSpPr/>
          <p:nvPr/>
        </p:nvCxnSpPr>
        <p:spPr>
          <a:xfrm>
            <a:off x="9001327" y="11622148"/>
            <a:ext cx="141514" cy="2588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" name="TextBox 275"/>
          <p:cNvSpPr txBox="1"/>
          <p:nvPr/>
        </p:nvSpPr>
        <p:spPr>
          <a:xfrm>
            <a:off x="3440140" y="11084204"/>
            <a:ext cx="14309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/>
              <a:t>I can select and use the most appropriate actions.</a:t>
            </a:r>
          </a:p>
          <a:p>
            <a:r>
              <a:rPr lang="en-GB" sz="800" dirty="0"/>
              <a:t>I can move and use actions with control.</a:t>
            </a:r>
          </a:p>
        </p:txBody>
      </p:sp>
      <p:sp>
        <p:nvSpPr>
          <p:cNvPr id="277" name="TextBox 276"/>
          <p:cNvSpPr txBox="1"/>
          <p:nvPr/>
        </p:nvSpPr>
        <p:spPr>
          <a:xfrm>
            <a:off x="3659773" y="11586020"/>
            <a:ext cx="1386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/>
              <a:t>I can select and use the most appropriate skills, actions or ideas. I can move and use actions with co-ordination and control. I can make up my own small-sided game.</a:t>
            </a:r>
          </a:p>
        </p:txBody>
      </p:sp>
      <p:cxnSp>
        <p:nvCxnSpPr>
          <p:cNvPr id="281" name="Straight Arrow Connector 280"/>
          <p:cNvCxnSpPr/>
          <p:nvPr/>
        </p:nvCxnSpPr>
        <p:spPr>
          <a:xfrm flipH="1">
            <a:off x="3801388" y="10725107"/>
            <a:ext cx="172524" cy="3590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3" name="TextBox 282"/>
          <p:cNvSpPr txBox="1"/>
          <p:nvPr/>
        </p:nvSpPr>
        <p:spPr>
          <a:xfrm>
            <a:off x="3066880" y="8794099"/>
            <a:ext cx="1479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0000"/>
                </a:solidFill>
              </a:rPr>
              <a:t>I can explain how my work is similar from that of others.</a:t>
            </a:r>
          </a:p>
          <a:p>
            <a:r>
              <a:rPr lang="en-GB" sz="800" dirty="0">
                <a:solidFill>
                  <a:srgbClr val="FF0000"/>
                </a:solidFill>
              </a:rPr>
              <a:t>I can recognise how performances could be improved (with guidance). </a:t>
            </a:r>
          </a:p>
        </p:txBody>
      </p:sp>
      <p:sp>
        <p:nvSpPr>
          <p:cNvPr id="284" name="TextBox 283"/>
          <p:cNvSpPr txBox="1"/>
          <p:nvPr/>
        </p:nvSpPr>
        <p:spPr>
          <a:xfrm>
            <a:off x="3066880" y="9464062"/>
            <a:ext cx="13268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0000"/>
                </a:solidFill>
              </a:rPr>
              <a:t>I can explain how my work is similar and different from that of others.</a:t>
            </a:r>
          </a:p>
          <a:p>
            <a:r>
              <a:rPr lang="en-GB" sz="800" dirty="0">
                <a:solidFill>
                  <a:srgbClr val="FF0000"/>
                </a:solidFill>
              </a:rPr>
              <a:t>I can use my comparisons to improve my work.</a:t>
            </a:r>
          </a:p>
        </p:txBody>
      </p:sp>
      <p:cxnSp>
        <p:nvCxnSpPr>
          <p:cNvPr id="64" name="Straight Arrow Connector 63"/>
          <p:cNvCxnSpPr/>
          <p:nvPr/>
        </p:nvCxnSpPr>
        <p:spPr>
          <a:xfrm>
            <a:off x="3721702" y="8521928"/>
            <a:ext cx="0" cy="2593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195448" y="8659961"/>
            <a:ext cx="1265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C000"/>
                </a:solidFill>
              </a:rPr>
              <a:t>I can explain why warming up is important.</a:t>
            </a:r>
          </a:p>
          <a:p>
            <a:r>
              <a:rPr lang="en-GB" sz="800" dirty="0">
                <a:solidFill>
                  <a:srgbClr val="FFC000"/>
                </a:solidFill>
              </a:rPr>
              <a:t>I can explain why keeping fit is good for my health.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601887" y="7022334"/>
            <a:ext cx="10927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C000"/>
                </a:solidFill>
              </a:rPr>
              <a:t>I can explain why it is important to warm-up and cool-down.</a:t>
            </a:r>
          </a:p>
          <a:p>
            <a:r>
              <a:rPr lang="en-GB" sz="800" dirty="0">
                <a:solidFill>
                  <a:srgbClr val="FFC000"/>
                </a:solidFill>
              </a:rPr>
              <a:t>I can identify some muscle groups used in an activity.</a:t>
            </a:r>
          </a:p>
        </p:txBody>
      </p:sp>
      <p:cxnSp>
        <p:nvCxnSpPr>
          <p:cNvPr id="69" name="Straight Arrow Connector 68"/>
          <p:cNvCxnSpPr>
            <a:endCxn id="65" idx="0"/>
          </p:cNvCxnSpPr>
          <p:nvPr/>
        </p:nvCxnSpPr>
        <p:spPr>
          <a:xfrm>
            <a:off x="6828405" y="8383895"/>
            <a:ext cx="0" cy="276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stCxn id="28" idx="0"/>
          </p:cNvCxnSpPr>
          <p:nvPr/>
        </p:nvCxnSpPr>
        <p:spPr>
          <a:xfrm flipV="1">
            <a:off x="6645995" y="7837715"/>
            <a:ext cx="182410" cy="2968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5007776" y="9244736"/>
            <a:ext cx="1673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7030A0"/>
                </a:solidFill>
              </a:rPr>
              <a:t>I can throw and catch with control when under limited pressure.</a:t>
            </a:r>
          </a:p>
          <a:p>
            <a:pPr lvl="0"/>
            <a:r>
              <a:rPr lang="en-GB" sz="800" dirty="0">
                <a:solidFill>
                  <a:srgbClr val="7030A0"/>
                </a:solidFill>
              </a:rPr>
              <a:t>I’m aware of space and use it to support team-mates and cause problems for the opposition.</a:t>
            </a:r>
          </a:p>
          <a:p>
            <a:pPr lvl="0"/>
            <a:r>
              <a:rPr lang="en-GB" sz="800" dirty="0">
                <a:solidFill>
                  <a:srgbClr val="7030A0"/>
                </a:solidFill>
              </a:rPr>
              <a:t>I know and use rules fairly to keep games going.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721539" y="10788731"/>
            <a:ext cx="2106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7030A0"/>
                </a:solidFill>
              </a:rPr>
              <a:t>I can catch with one hand. I can throw and catch accurately. I can hit a ball accurately and with control. I can keep possession of the ball. I can move to find a space when not in possession during a game. I can vary tactics according to what is happening in a game.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 flipV="1">
            <a:off x="6032960" y="10024146"/>
            <a:ext cx="0" cy="3504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>
            <a:stCxn id="8" idx="1"/>
            <a:endCxn id="135" idx="2"/>
          </p:cNvCxnSpPr>
          <p:nvPr/>
        </p:nvCxnSpPr>
        <p:spPr>
          <a:xfrm flipH="1">
            <a:off x="5051765" y="10518263"/>
            <a:ext cx="151629" cy="3032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1722372" y="10853611"/>
            <a:ext cx="16633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00B0F0"/>
                </a:solidFill>
              </a:rPr>
              <a:t>I can improvise freely, translating ideas from a stimulus into movement.</a:t>
            </a:r>
          </a:p>
          <a:p>
            <a:pPr lvl="0"/>
            <a:r>
              <a:rPr lang="en-GB" sz="800" dirty="0">
                <a:solidFill>
                  <a:srgbClr val="00B0F0"/>
                </a:solidFill>
              </a:rPr>
              <a:t>I can share and create phrases with a partner and in small groups.</a:t>
            </a:r>
          </a:p>
          <a:p>
            <a:r>
              <a:rPr lang="en-GB" sz="800" dirty="0">
                <a:solidFill>
                  <a:srgbClr val="00B0F0"/>
                </a:solidFill>
              </a:rPr>
              <a:t>I can repeat, remember and perform these phrases in a dance. 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835796" y="11751577"/>
            <a:ext cx="1995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00B0F0"/>
                </a:solidFill>
              </a:rPr>
              <a:t>I can take the lead when working with a partner or group.</a:t>
            </a:r>
          </a:p>
          <a:p>
            <a:pPr lvl="0"/>
            <a:r>
              <a:rPr lang="en-GB" sz="800" dirty="0">
                <a:solidFill>
                  <a:srgbClr val="00B0F0"/>
                </a:solidFill>
              </a:rPr>
              <a:t>I can use dance to communicate an idea.</a:t>
            </a:r>
          </a:p>
          <a:p>
            <a:r>
              <a:rPr lang="en-GB" sz="800" dirty="0">
                <a:solidFill>
                  <a:srgbClr val="00B0F0"/>
                </a:solidFill>
              </a:rPr>
              <a:t>I can work on my movements and refine them.</a:t>
            </a:r>
          </a:p>
        </p:txBody>
      </p:sp>
      <p:cxnSp>
        <p:nvCxnSpPr>
          <p:cNvPr id="95" name="Straight Arrow Connector 94"/>
          <p:cNvCxnSpPr>
            <a:stCxn id="10" idx="1"/>
          </p:cNvCxnSpPr>
          <p:nvPr/>
        </p:nvCxnSpPr>
        <p:spPr>
          <a:xfrm>
            <a:off x="2110119" y="10501199"/>
            <a:ext cx="26130" cy="4034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184984" y="10449158"/>
            <a:ext cx="1116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00FF"/>
                </a:solidFill>
              </a:rPr>
              <a:t>I can follow a map in a familiar context.</a:t>
            </a:r>
          </a:p>
          <a:p>
            <a:pPr lvl="0"/>
            <a:r>
              <a:rPr lang="en-GB" sz="800" dirty="0">
                <a:solidFill>
                  <a:srgbClr val="FF00FF"/>
                </a:solidFill>
              </a:rPr>
              <a:t>I can move from one location to another following a map.</a:t>
            </a:r>
          </a:p>
          <a:p>
            <a:pPr lvl="0"/>
            <a:r>
              <a:rPr lang="en-GB" sz="800" dirty="0">
                <a:solidFill>
                  <a:srgbClr val="FF00FF"/>
                </a:solidFill>
              </a:rPr>
              <a:t>I can use a clue to follow a route.</a:t>
            </a:r>
          </a:p>
          <a:p>
            <a:r>
              <a:rPr lang="en-GB" sz="800" dirty="0">
                <a:solidFill>
                  <a:srgbClr val="FF00FF"/>
                </a:solidFill>
              </a:rPr>
              <a:t>I can follow a route safely.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84984" y="8649798"/>
            <a:ext cx="9787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00FF"/>
                </a:solidFill>
              </a:rPr>
              <a:t>I can follow a map in a more demanding familiar context.</a:t>
            </a:r>
          </a:p>
          <a:p>
            <a:pPr lvl="0"/>
            <a:r>
              <a:rPr lang="en-GB" sz="800" dirty="0">
                <a:solidFill>
                  <a:srgbClr val="FF00FF"/>
                </a:solidFill>
              </a:rPr>
              <a:t>I can move from a number of different locations following a map.</a:t>
            </a:r>
          </a:p>
          <a:p>
            <a:pPr lvl="0"/>
            <a:r>
              <a:rPr lang="en-GB" sz="800" dirty="0">
                <a:solidFill>
                  <a:srgbClr val="FF00FF"/>
                </a:solidFill>
              </a:rPr>
              <a:t>I can use clues to follow a route.</a:t>
            </a:r>
          </a:p>
          <a:p>
            <a:r>
              <a:rPr lang="en-GB" sz="800" dirty="0">
                <a:solidFill>
                  <a:srgbClr val="FF00FF"/>
                </a:solidFill>
              </a:rPr>
              <a:t>I can follow a route accurately, safely and within a time limit.</a:t>
            </a:r>
          </a:p>
        </p:txBody>
      </p:sp>
      <p:cxnSp>
        <p:nvCxnSpPr>
          <p:cNvPr id="99" name="Straight Arrow Connector 98"/>
          <p:cNvCxnSpPr/>
          <p:nvPr/>
        </p:nvCxnSpPr>
        <p:spPr>
          <a:xfrm flipH="1" flipV="1">
            <a:off x="1002309" y="9013904"/>
            <a:ext cx="348286" cy="4501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 flipH="1">
            <a:off x="1225522" y="9977026"/>
            <a:ext cx="218260" cy="7480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184984" y="6986648"/>
            <a:ext cx="21745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use a greater number of my own ideas for movement in response to a task.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adapt sequences to suit different types of apparatus and my partner’s ability.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explain how strength and suppleness affect performances.</a:t>
            </a:r>
          </a:p>
          <a:p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compare and contrast gymnastic sequences, commenting on similarities and differences.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14378" y="7190491"/>
            <a:ext cx="23071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work in a controlled way, include change of speed, change of direction. And  range of shapes.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follow a set of ‘rules’ to produce a sequence.</a:t>
            </a:r>
          </a:p>
          <a:p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work with a partner to create, repeat and improve a sequence with at least three phases.</a:t>
            </a:r>
          </a:p>
        </p:txBody>
      </p:sp>
      <p:cxnSp>
        <p:nvCxnSpPr>
          <p:cNvPr id="108" name="Straight Arrow Connector 107"/>
          <p:cNvCxnSpPr/>
          <p:nvPr/>
        </p:nvCxnSpPr>
        <p:spPr>
          <a:xfrm>
            <a:off x="6380431" y="12958994"/>
            <a:ext cx="198921" cy="9118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>
            <a:stCxn id="9" idx="1"/>
          </p:cNvCxnSpPr>
          <p:nvPr/>
        </p:nvCxnSpPr>
        <p:spPr>
          <a:xfrm flipH="1" flipV="1">
            <a:off x="1077591" y="8134597"/>
            <a:ext cx="653008" cy="2119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9" idx="0"/>
          </p:cNvCxnSpPr>
          <p:nvPr/>
        </p:nvCxnSpPr>
        <p:spPr>
          <a:xfrm flipV="1">
            <a:off x="2639971" y="7837714"/>
            <a:ext cx="203224" cy="2968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116"/>
          <p:cNvSpPr txBox="1"/>
          <p:nvPr/>
        </p:nvSpPr>
        <p:spPr>
          <a:xfrm>
            <a:off x="4647048" y="6675362"/>
            <a:ext cx="19698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run at fast, medium and slow speeds, changing speed and direction.</a:t>
            </a:r>
          </a:p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link running and jumping activities with some fluency, control and consistency. I can make up and repeat a short sequence of linked jumps. I can take part in a relay activity, remembering when to run.  I can throw a variety of objects, changing my actions for accuracy and distance.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4546305" y="8659961"/>
            <a:ext cx="16491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run over a long distance.</a:t>
            </a:r>
          </a:p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sprint over a short distance.</a:t>
            </a:r>
          </a:p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throw in different ways.</a:t>
            </a:r>
          </a:p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hit a target.</a:t>
            </a:r>
          </a:p>
          <a:p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jump in different ways. </a:t>
            </a:r>
          </a:p>
        </p:txBody>
      </p:sp>
      <p:cxnSp>
        <p:nvCxnSpPr>
          <p:cNvPr id="121" name="Straight Arrow Connector 120"/>
          <p:cNvCxnSpPr/>
          <p:nvPr/>
        </p:nvCxnSpPr>
        <p:spPr>
          <a:xfrm flipH="1" flipV="1">
            <a:off x="5467156" y="7837714"/>
            <a:ext cx="164806" cy="334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2"/>
          <p:cNvCxnSpPr/>
          <p:nvPr/>
        </p:nvCxnSpPr>
        <p:spPr>
          <a:xfrm flipH="1">
            <a:off x="4822187" y="8521928"/>
            <a:ext cx="548689" cy="1278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7499530" y="8590425"/>
            <a:ext cx="187044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00FF00"/>
                </a:solidFill>
              </a:rPr>
              <a:t>I can swim 25 metres unaided.</a:t>
            </a:r>
          </a:p>
          <a:p>
            <a:pPr lvl="0"/>
            <a:r>
              <a:rPr lang="en-GB" sz="800" dirty="0">
                <a:solidFill>
                  <a:srgbClr val="00FF00"/>
                </a:solidFill>
              </a:rPr>
              <a:t>I can keep swimming for 30 seconds, using swimming aids and support.</a:t>
            </a:r>
          </a:p>
          <a:p>
            <a:pPr lvl="0"/>
            <a:r>
              <a:rPr lang="en-GB" sz="800" dirty="0">
                <a:solidFill>
                  <a:srgbClr val="00FF00"/>
                </a:solidFill>
              </a:rPr>
              <a:t>I can use a variety of basic arm and leg actions when on my front and on my back. I can swim on the surface and lower myself under water.</a:t>
            </a:r>
          </a:p>
          <a:p>
            <a:pPr lvl="0"/>
            <a:r>
              <a:rPr lang="en-GB" sz="800" dirty="0">
                <a:solidFill>
                  <a:srgbClr val="00FF00"/>
                </a:solidFill>
              </a:rPr>
              <a:t>I recognise how my body feels when swimming. I can take part in group problem-solving activities on personal survival. </a:t>
            </a:r>
          </a:p>
        </p:txBody>
      </p:sp>
      <p:cxnSp>
        <p:nvCxnSpPr>
          <p:cNvPr id="129" name="Straight Arrow Connector 128"/>
          <p:cNvCxnSpPr>
            <a:endCxn id="127" idx="0"/>
          </p:cNvCxnSpPr>
          <p:nvPr/>
        </p:nvCxnSpPr>
        <p:spPr>
          <a:xfrm flipH="1">
            <a:off x="8434751" y="8325187"/>
            <a:ext cx="68383" cy="2652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Box 129"/>
          <p:cNvSpPr txBox="1"/>
          <p:nvPr/>
        </p:nvSpPr>
        <p:spPr>
          <a:xfrm>
            <a:off x="7622605" y="1492211"/>
            <a:ext cx="15478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8B308"/>
                </a:solidFill>
              </a:rPr>
              <a:t>I can explain some important safety principles when preparing for exercise.</a:t>
            </a:r>
          </a:p>
          <a:p>
            <a:pPr lvl="0"/>
            <a:r>
              <a:rPr lang="en-GB" sz="800" dirty="0">
                <a:solidFill>
                  <a:srgbClr val="F8B308"/>
                </a:solidFill>
              </a:rPr>
              <a:t>I can explain what effect exercise has on my body.</a:t>
            </a:r>
          </a:p>
          <a:p>
            <a:r>
              <a:rPr lang="en-GB" sz="800" dirty="0">
                <a:solidFill>
                  <a:srgbClr val="F8B308"/>
                </a:solidFill>
              </a:rPr>
              <a:t>I can explain why exercise is important. 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6579352" y="2470068"/>
            <a:ext cx="15073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8B308"/>
                </a:solidFill>
              </a:rPr>
              <a:t>I can explain how the body reacts to different kinds of exercise.</a:t>
            </a:r>
          </a:p>
          <a:p>
            <a:pPr lvl="0"/>
            <a:r>
              <a:rPr lang="en-GB" sz="800" dirty="0">
                <a:solidFill>
                  <a:srgbClr val="F8B308"/>
                </a:solidFill>
              </a:rPr>
              <a:t>I can choose appropriate warm ups and cool downs.</a:t>
            </a:r>
          </a:p>
          <a:p>
            <a:r>
              <a:rPr lang="en-GB" sz="800" dirty="0">
                <a:solidFill>
                  <a:srgbClr val="F8B308"/>
                </a:solidFill>
              </a:rPr>
              <a:t>I can explain why we need regular and safe exercise. </a:t>
            </a:r>
          </a:p>
        </p:txBody>
      </p:sp>
      <p:cxnSp>
        <p:nvCxnSpPr>
          <p:cNvPr id="137" name="Straight Arrow Connector 136"/>
          <p:cNvCxnSpPr>
            <a:endCxn id="130" idx="2"/>
          </p:cNvCxnSpPr>
          <p:nvPr/>
        </p:nvCxnSpPr>
        <p:spPr>
          <a:xfrm flipV="1">
            <a:off x="7694672" y="2446318"/>
            <a:ext cx="701879" cy="12489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 flipV="1">
            <a:off x="7164171" y="3424175"/>
            <a:ext cx="15214" cy="271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/>
          <p:cNvSpPr txBox="1"/>
          <p:nvPr/>
        </p:nvSpPr>
        <p:spPr>
          <a:xfrm>
            <a:off x="4821729" y="1719528"/>
            <a:ext cx="168992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00FF00"/>
                </a:solidFill>
              </a:rPr>
              <a:t>I can swim 50 metres and keep swimming for 45 seconds. </a:t>
            </a:r>
          </a:p>
          <a:p>
            <a:pPr lvl="0"/>
            <a:r>
              <a:rPr lang="en-GB" sz="800" dirty="0">
                <a:solidFill>
                  <a:srgbClr val="00FF00"/>
                </a:solidFill>
              </a:rPr>
              <a:t>I can use 3 different strokes, swimming on my front and back.</a:t>
            </a:r>
          </a:p>
          <a:p>
            <a:pPr lvl="0"/>
            <a:r>
              <a:rPr lang="en-GB" sz="800" dirty="0">
                <a:solidFill>
                  <a:srgbClr val="00FF00"/>
                </a:solidFill>
              </a:rPr>
              <a:t>I can control my breathing.</a:t>
            </a:r>
          </a:p>
          <a:p>
            <a:pPr lvl="0"/>
            <a:r>
              <a:rPr lang="en-GB" sz="800" dirty="0">
                <a:solidFill>
                  <a:srgbClr val="00FF00"/>
                </a:solidFill>
              </a:rPr>
              <a:t>I can swim confidently and fluently on the surface and under water.</a:t>
            </a:r>
          </a:p>
          <a:p>
            <a:pPr lvl="0"/>
            <a:r>
              <a:rPr lang="en-GB" sz="800" dirty="0">
                <a:solidFill>
                  <a:srgbClr val="00FF00"/>
                </a:solidFill>
              </a:rPr>
              <a:t>I can pace my efforts to meet different challenges.</a:t>
            </a:r>
          </a:p>
          <a:p>
            <a:pPr lvl="0"/>
            <a:r>
              <a:rPr lang="en-GB" sz="800" dirty="0">
                <a:solidFill>
                  <a:srgbClr val="00FF00"/>
                </a:solidFill>
              </a:rPr>
              <a:t>I can suggest activities and practices to help improve my performance.</a:t>
            </a:r>
          </a:p>
          <a:p>
            <a:r>
              <a:rPr lang="en-GB" sz="800" dirty="0">
                <a:solidFill>
                  <a:srgbClr val="00FF00"/>
                </a:solidFill>
              </a:rPr>
              <a:t>I can work well in groups to solve survival problems and challenges.</a:t>
            </a:r>
          </a:p>
        </p:txBody>
      </p:sp>
      <p:cxnSp>
        <p:nvCxnSpPr>
          <p:cNvPr id="146" name="Straight Arrow Connector 145"/>
          <p:cNvCxnSpPr>
            <a:endCxn id="144" idx="2"/>
          </p:cNvCxnSpPr>
          <p:nvPr/>
        </p:nvCxnSpPr>
        <p:spPr>
          <a:xfrm flipV="1">
            <a:off x="5631962" y="3412299"/>
            <a:ext cx="34731" cy="3304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TextBox 146"/>
          <p:cNvSpPr txBox="1"/>
          <p:nvPr/>
        </p:nvSpPr>
        <p:spPr>
          <a:xfrm>
            <a:off x="3408580" y="1138267"/>
            <a:ext cx="1335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0000"/>
                </a:solidFill>
              </a:rPr>
              <a:t>I can compare and comment on skills, techniques and ideas that I, and others, have used. </a:t>
            </a:r>
          </a:p>
          <a:p>
            <a:r>
              <a:rPr lang="en-GB" sz="800" dirty="0">
                <a:solidFill>
                  <a:srgbClr val="FF0000"/>
                </a:solidFill>
              </a:rPr>
              <a:t>I can use my observations to improve my work.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3373133" y="2035881"/>
            <a:ext cx="1285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0000"/>
                </a:solidFill>
              </a:rPr>
              <a:t>I can analyse and explain why I have used specific skills or techniques.</a:t>
            </a:r>
          </a:p>
          <a:p>
            <a:pPr lvl="0"/>
            <a:r>
              <a:rPr lang="en-GB" sz="800" dirty="0">
                <a:solidFill>
                  <a:srgbClr val="FF0000"/>
                </a:solidFill>
              </a:rPr>
              <a:t>I can modify the use of skills or techniques to improve my work.</a:t>
            </a:r>
          </a:p>
          <a:p>
            <a:r>
              <a:rPr lang="en-GB" sz="800" dirty="0">
                <a:solidFill>
                  <a:srgbClr val="FF0000"/>
                </a:solidFill>
              </a:rPr>
              <a:t>I can create my own success criteria for evaluating. </a:t>
            </a:r>
          </a:p>
        </p:txBody>
      </p:sp>
      <p:cxnSp>
        <p:nvCxnSpPr>
          <p:cNvPr id="150" name="Straight Arrow Connector 149"/>
          <p:cNvCxnSpPr/>
          <p:nvPr/>
        </p:nvCxnSpPr>
        <p:spPr>
          <a:xfrm flipV="1">
            <a:off x="3801388" y="3236210"/>
            <a:ext cx="0" cy="4510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/>
          <p:cNvSpPr txBox="1"/>
          <p:nvPr/>
        </p:nvSpPr>
        <p:spPr>
          <a:xfrm>
            <a:off x="1744760" y="1969264"/>
            <a:ext cx="14836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remain controlled when taking off and landing in a jump.</a:t>
            </a:r>
          </a:p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throw with accuracy.</a:t>
            </a:r>
          </a:p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combine running and jumping.</a:t>
            </a:r>
          </a:p>
          <a:p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follow specific rules during athletics.</a:t>
            </a:r>
          </a:p>
          <a:p>
            <a:pPr lvl="0"/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demonstrate stamina.</a:t>
            </a:r>
          </a:p>
          <a:p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I can use my athletics skills in different situations. </a:t>
            </a:r>
          </a:p>
        </p:txBody>
      </p:sp>
      <p:cxnSp>
        <p:nvCxnSpPr>
          <p:cNvPr id="153" name="Straight Arrow Connector 152"/>
          <p:cNvCxnSpPr/>
          <p:nvPr/>
        </p:nvCxnSpPr>
        <p:spPr>
          <a:xfrm flipH="1" flipV="1">
            <a:off x="2359559" y="3412299"/>
            <a:ext cx="54819" cy="2829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252571" y="2221993"/>
            <a:ext cx="12470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FF00FF"/>
                </a:solidFill>
              </a:rPr>
              <a:t>I can follow a map in an unknown location.</a:t>
            </a:r>
          </a:p>
          <a:p>
            <a:pPr lvl="0"/>
            <a:r>
              <a:rPr lang="en-GB" sz="800" dirty="0">
                <a:solidFill>
                  <a:srgbClr val="FF00FF"/>
                </a:solidFill>
              </a:rPr>
              <a:t>I can use clues and compass directions to navigate a route.</a:t>
            </a:r>
          </a:p>
          <a:p>
            <a:pPr lvl="0"/>
            <a:r>
              <a:rPr lang="en-GB" sz="800" dirty="0">
                <a:solidFill>
                  <a:srgbClr val="FF00FF"/>
                </a:solidFill>
              </a:rPr>
              <a:t>I can change my route if there is a problem.</a:t>
            </a:r>
          </a:p>
          <a:p>
            <a:r>
              <a:rPr lang="en-GB" sz="800" dirty="0">
                <a:solidFill>
                  <a:srgbClr val="FF00FF"/>
                </a:solidFill>
              </a:rPr>
              <a:t>I can change my plan if I get new information.</a:t>
            </a:r>
          </a:p>
          <a:p>
            <a:pPr lvl="0"/>
            <a:r>
              <a:rPr lang="en-GB" sz="800" dirty="0">
                <a:solidFill>
                  <a:srgbClr val="FF00FF"/>
                </a:solidFill>
              </a:rPr>
              <a:t>I can plan a route and series of clues for someone else.</a:t>
            </a:r>
          </a:p>
          <a:p>
            <a:r>
              <a:rPr lang="en-GB" sz="800" dirty="0">
                <a:solidFill>
                  <a:srgbClr val="FF00FF"/>
                </a:solidFill>
              </a:rPr>
              <a:t>I can plan with others, taking account of safety and danger. </a:t>
            </a:r>
          </a:p>
        </p:txBody>
      </p:sp>
      <p:cxnSp>
        <p:nvCxnSpPr>
          <p:cNvPr id="156" name="Straight Arrow Connector 155"/>
          <p:cNvCxnSpPr/>
          <p:nvPr/>
        </p:nvCxnSpPr>
        <p:spPr>
          <a:xfrm flipH="1" flipV="1">
            <a:off x="944924" y="4188339"/>
            <a:ext cx="132667" cy="6449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TextBox 156"/>
          <p:cNvSpPr txBox="1"/>
          <p:nvPr/>
        </p:nvSpPr>
        <p:spPr>
          <a:xfrm>
            <a:off x="2334008" y="6515628"/>
            <a:ext cx="1705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00B0F0"/>
                </a:solidFill>
              </a:rPr>
              <a:t>I can compose my own dances in a creative and imaginative way.</a:t>
            </a:r>
          </a:p>
          <a:p>
            <a:pPr lvl="0"/>
            <a:r>
              <a:rPr lang="en-GB" sz="800" dirty="0">
                <a:solidFill>
                  <a:srgbClr val="00B0F0"/>
                </a:solidFill>
              </a:rPr>
              <a:t>I can control my movements.</a:t>
            </a:r>
          </a:p>
          <a:p>
            <a:r>
              <a:rPr lang="en-GB" sz="800" dirty="0">
                <a:solidFill>
                  <a:srgbClr val="00B0F0"/>
                </a:solidFill>
              </a:rPr>
              <a:t>I can ensure my dances show clarity, fluency, accuracy and consistency. </a:t>
            </a:r>
          </a:p>
          <a:p>
            <a:endParaRPr lang="en-GB" sz="800" dirty="0"/>
          </a:p>
        </p:txBody>
      </p:sp>
      <p:cxnSp>
        <p:nvCxnSpPr>
          <p:cNvPr id="159" name="Straight Arrow Connector 158"/>
          <p:cNvCxnSpPr/>
          <p:nvPr/>
        </p:nvCxnSpPr>
        <p:spPr>
          <a:xfrm>
            <a:off x="2386968" y="6236701"/>
            <a:ext cx="167068" cy="3113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2" name="TextBox 351"/>
          <p:cNvSpPr txBox="1"/>
          <p:nvPr/>
        </p:nvSpPr>
        <p:spPr>
          <a:xfrm>
            <a:off x="205095" y="6271021"/>
            <a:ext cx="157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00B0F0"/>
                </a:solidFill>
              </a:rPr>
              <a:t>I can develop imaginative dances in a specific style. </a:t>
            </a:r>
          </a:p>
          <a:p>
            <a:r>
              <a:rPr lang="en-GB" sz="800" dirty="0">
                <a:solidFill>
                  <a:srgbClr val="00B0F0"/>
                </a:solidFill>
              </a:rPr>
              <a:t>I can choose my own music, style and dance. </a:t>
            </a:r>
          </a:p>
        </p:txBody>
      </p:sp>
      <p:cxnSp>
        <p:nvCxnSpPr>
          <p:cNvPr id="354" name="Straight Arrow Connector 353"/>
          <p:cNvCxnSpPr/>
          <p:nvPr/>
        </p:nvCxnSpPr>
        <p:spPr>
          <a:xfrm flipH="1">
            <a:off x="1301224" y="6202381"/>
            <a:ext cx="710364" cy="686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6" name="TextBox 355"/>
          <p:cNvSpPr txBox="1"/>
          <p:nvPr/>
        </p:nvSpPr>
        <p:spPr>
          <a:xfrm>
            <a:off x="1933607" y="4321963"/>
            <a:ext cx="1841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make complex or extended sequences.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combine action, balance and shape.</a:t>
            </a:r>
          </a:p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perform consistently to different audiences.</a:t>
            </a:r>
          </a:p>
          <a:p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keep my movements accurate, clear and consistent.</a:t>
            </a:r>
          </a:p>
        </p:txBody>
      </p:sp>
      <p:sp>
        <p:nvSpPr>
          <p:cNvPr id="357" name="TextBox 356"/>
          <p:cNvSpPr txBox="1"/>
          <p:nvPr/>
        </p:nvSpPr>
        <p:spPr>
          <a:xfrm>
            <a:off x="2032453" y="5371370"/>
            <a:ext cx="1889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combine my work with that of others.</a:t>
            </a:r>
          </a:p>
          <a:p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I can link my sequences to specific timings.</a:t>
            </a:r>
          </a:p>
        </p:txBody>
      </p:sp>
      <p:cxnSp>
        <p:nvCxnSpPr>
          <p:cNvPr id="361" name="Straight Arrow Connector 360"/>
          <p:cNvCxnSpPr/>
          <p:nvPr/>
        </p:nvCxnSpPr>
        <p:spPr>
          <a:xfrm flipH="1" flipV="1">
            <a:off x="3567958" y="5663757"/>
            <a:ext cx="524542" cy="4352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2" name="TextBox 361"/>
          <p:cNvSpPr txBox="1"/>
          <p:nvPr/>
        </p:nvSpPr>
        <p:spPr>
          <a:xfrm>
            <a:off x="7407408" y="4463429"/>
            <a:ext cx="1993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7030A0"/>
                </a:solidFill>
              </a:rPr>
              <a:t>I can gain possession by working as a team.</a:t>
            </a:r>
          </a:p>
          <a:p>
            <a:pPr lvl="0"/>
            <a:r>
              <a:rPr lang="en-GB" sz="800" dirty="0">
                <a:solidFill>
                  <a:srgbClr val="7030A0"/>
                </a:solidFill>
              </a:rPr>
              <a:t>I can pass in different ways.</a:t>
            </a:r>
          </a:p>
          <a:p>
            <a:pPr lvl="0"/>
            <a:r>
              <a:rPr lang="en-GB" sz="800" dirty="0">
                <a:solidFill>
                  <a:srgbClr val="7030A0"/>
                </a:solidFill>
              </a:rPr>
              <a:t>I can use forehand and backhand with a racquet.</a:t>
            </a:r>
          </a:p>
          <a:p>
            <a:pPr lvl="0"/>
            <a:r>
              <a:rPr lang="en-GB" sz="800" dirty="0">
                <a:solidFill>
                  <a:srgbClr val="7030A0"/>
                </a:solidFill>
              </a:rPr>
              <a:t>I can field.</a:t>
            </a:r>
          </a:p>
          <a:p>
            <a:pPr lvl="0"/>
            <a:r>
              <a:rPr lang="en-GB" sz="800" dirty="0">
                <a:solidFill>
                  <a:srgbClr val="7030A0"/>
                </a:solidFill>
              </a:rPr>
              <a:t>I can choose the best tactics for attacking and defending.</a:t>
            </a:r>
          </a:p>
          <a:p>
            <a:r>
              <a:rPr lang="en-GB" sz="800" dirty="0">
                <a:solidFill>
                  <a:srgbClr val="7030A0"/>
                </a:solidFill>
              </a:rPr>
              <a:t>I can use a number of techniques to pass, dribble and shoot.</a:t>
            </a:r>
          </a:p>
        </p:txBody>
      </p:sp>
      <p:sp>
        <p:nvSpPr>
          <p:cNvPr id="363" name="TextBox 362"/>
          <p:cNvSpPr txBox="1"/>
          <p:nvPr/>
        </p:nvSpPr>
        <p:spPr>
          <a:xfrm>
            <a:off x="5978541" y="4316676"/>
            <a:ext cx="1482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>
                <a:solidFill>
                  <a:srgbClr val="7030A0"/>
                </a:solidFill>
              </a:rPr>
              <a:t>I can explain complicated rules.</a:t>
            </a:r>
          </a:p>
          <a:p>
            <a:pPr lvl="0"/>
            <a:r>
              <a:rPr lang="en-GB" sz="800" dirty="0">
                <a:solidFill>
                  <a:srgbClr val="7030A0"/>
                </a:solidFill>
              </a:rPr>
              <a:t>I can make a team plan and communicate it to others.</a:t>
            </a:r>
          </a:p>
          <a:p>
            <a:r>
              <a:rPr lang="en-GB" sz="800" dirty="0">
                <a:solidFill>
                  <a:srgbClr val="7030A0"/>
                </a:solidFill>
              </a:rPr>
              <a:t>I can lead others in a game situation. </a:t>
            </a:r>
          </a:p>
        </p:txBody>
      </p:sp>
      <p:cxnSp>
        <p:nvCxnSpPr>
          <p:cNvPr id="365" name="Straight Arrow Connector 364"/>
          <p:cNvCxnSpPr/>
          <p:nvPr/>
        </p:nvCxnSpPr>
        <p:spPr>
          <a:xfrm flipV="1">
            <a:off x="7499530" y="5663758"/>
            <a:ext cx="264583" cy="3124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Arrow Connector 367"/>
          <p:cNvCxnSpPr/>
          <p:nvPr/>
        </p:nvCxnSpPr>
        <p:spPr>
          <a:xfrm flipH="1" flipV="1">
            <a:off x="6816926" y="4990396"/>
            <a:ext cx="284580" cy="9665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9" name="TextBox 368"/>
          <p:cNvSpPr txBox="1"/>
          <p:nvPr/>
        </p:nvSpPr>
        <p:spPr>
          <a:xfrm>
            <a:off x="3976572" y="4510798"/>
            <a:ext cx="15356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/>
              <a:t>I can link skills, techniques and ideas and apply them accurately and appropriately.</a:t>
            </a:r>
          </a:p>
          <a:p>
            <a:r>
              <a:rPr lang="en-GB" sz="800" dirty="0"/>
              <a:t>I can show good control in my movements.</a:t>
            </a:r>
          </a:p>
        </p:txBody>
      </p:sp>
      <p:sp>
        <p:nvSpPr>
          <p:cNvPr id="371" name="TextBox 370"/>
          <p:cNvSpPr txBox="1"/>
          <p:nvPr/>
        </p:nvSpPr>
        <p:spPr>
          <a:xfrm>
            <a:off x="4983270" y="5112094"/>
            <a:ext cx="1459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800" dirty="0"/>
              <a:t>I can apply my skills, techniques and ideas consistently.</a:t>
            </a:r>
          </a:p>
          <a:p>
            <a:r>
              <a:rPr lang="en-GB" sz="800" dirty="0"/>
              <a:t>I can show precision, control and fluency.</a:t>
            </a:r>
          </a:p>
        </p:txBody>
      </p:sp>
      <p:cxnSp>
        <p:nvCxnSpPr>
          <p:cNvPr id="373" name="Straight Arrow Connector 372"/>
          <p:cNvCxnSpPr/>
          <p:nvPr/>
        </p:nvCxnSpPr>
        <p:spPr>
          <a:xfrm flipH="1" flipV="1">
            <a:off x="4721539" y="5099480"/>
            <a:ext cx="330226" cy="8767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5" name="Straight Arrow Connector 374"/>
          <p:cNvCxnSpPr/>
          <p:nvPr/>
        </p:nvCxnSpPr>
        <p:spPr>
          <a:xfrm flipH="1" flipV="1">
            <a:off x="5836634" y="5663758"/>
            <a:ext cx="7738" cy="3124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6" name="TextBox 375"/>
          <p:cNvSpPr txBox="1"/>
          <p:nvPr/>
        </p:nvSpPr>
        <p:spPr>
          <a:xfrm>
            <a:off x="259857" y="748145"/>
            <a:ext cx="1575939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dirty="0"/>
              <a:t>Acquiring and developing skills</a:t>
            </a:r>
          </a:p>
          <a:p>
            <a:r>
              <a:rPr lang="en-GB" sz="800" dirty="0">
                <a:solidFill>
                  <a:srgbClr val="FF0000"/>
                </a:solidFill>
              </a:rPr>
              <a:t>Evaluating and improving</a:t>
            </a:r>
          </a:p>
          <a:p>
            <a:r>
              <a:rPr lang="en-GB" sz="800" dirty="0">
                <a:solidFill>
                  <a:srgbClr val="FFC000"/>
                </a:solidFill>
              </a:rPr>
              <a:t>Health and fitness</a:t>
            </a:r>
          </a:p>
          <a:p>
            <a:r>
              <a:rPr lang="en-GB" sz="800" dirty="0">
                <a:solidFill>
                  <a:srgbClr val="00B0F0"/>
                </a:solidFill>
              </a:rPr>
              <a:t>Dance</a:t>
            </a:r>
          </a:p>
          <a:p>
            <a:r>
              <a:rPr lang="en-GB" sz="800" dirty="0">
                <a:solidFill>
                  <a:srgbClr val="7030A0"/>
                </a:solidFill>
              </a:rPr>
              <a:t>Games</a:t>
            </a:r>
          </a:p>
          <a:p>
            <a:r>
              <a:rPr lang="en-GB" sz="800" dirty="0">
                <a:solidFill>
                  <a:schemeClr val="accent6">
                    <a:lumMod val="75000"/>
                  </a:schemeClr>
                </a:solidFill>
              </a:rPr>
              <a:t>Gymnastics</a:t>
            </a:r>
          </a:p>
          <a:p>
            <a:r>
              <a:rPr lang="en-GB" sz="800" dirty="0">
                <a:solidFill>
                  <a:schemeClr val="accent2">
                    <a:lumMod val="75000"/>
                  </a:schemeClr>
                </a:solidFill>
              </a:rPr>
              <a:t>Athletics</a:t>
            </a:r>
          </a:p>
          <a:p>
            <a:r>
              <a:rPr lang="en-GB" sz="800" dirty="0">
                <a:solidFill>
                  <a:srgbClr val="FF00FF"/>
                </a:solidFill>
              </a:rPr>
              <a:t>Outdoor adventure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AE972EC14A25A418DF498D4C07C126B" ma:contentTypeVersion="12" ma:contentTypeDescription="Create a new document." ma:contentTypeScope="" ma:versionID="3a34afaef0a3ebc3e120001f3d8945c5">
  <xsd:schema xmlns:xsd="http://www.w3.org/2001/XMLSchema" xmlns:xs="http://www.w3.org/2001/XMLSchema" xmlns:p="http://schemas.microsoft.com/office/2006/metadata/properties" xmlns:ns3="4c747827-98ee-4ff3-bfe6-f4fc66bf70e8" xmlns:ns4="304c4beb-5569-4853-bd1f-08617b3c5ac6" targetNamespace="http://schemas.microsoft.com/office/2006/metadata/properties" ma:root="true" ma:fieldsID="edf74c553f11171e99eb1d5348ac54a3" ns3:_="" ns4:_="">
    <xsd:import namespace="4c747827-98ee-4ff3-bfe6-f4fc66bf70e8"/>
    <xsd:import namespace="304c4beb-5569-4853-bd1f-08617b3c5ac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747827-98ee-4ff3-bfe6-f4fc66bf70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4c4beb-5569-4853-bd1f-08617b3c5ac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c747827-98ee-4ff3-bfe6-f4fc66bf70e8" xsi:nil="true"/>
  </documentManagement>
</p:properties>
</file>

<file path=customXml/itemProps1.xml><?xml version="1.0" encoding="utf-8"?>
<ds:datastoreItem xmlns:ds="http://schemas.openxmlformats.org/officeDocument/2006/customXml" ds:itemID="{68442D3E-DD68-4848-B899-EC1F6C63D9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c747827-98ee-4ff3-bfe6-f4fc66bf70e8"/>
    <ds:schemaRef ds:uri="304c4beb-5569-4853-bd1f-08617b3c5a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38BCB54-242E-4DA3-8B7D-AC817AF587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0ADFB3-4424-492F-8D57-0363EBE88A9A}">
  <ds:schemaRefs>
    <ds:schemaRef ds:uri="4c747827-98ee-4ff3-bfe6-f4fc66bf70e8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dcmitype/"/>
    <ds:schemaRef ds:uri="304c4beb-5569-4853-bd1f-08617b3c5ac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7466</TotalTime>
  <Words>1809</Words>
  <Application>Microsoft Office PowerPoint</Application>
  <PresentationFormat>Custom</PresentationFormat>
  <Paragraphs>173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Tom Greed</cp:lastModifiedBy>
  <cp:revision>292</cp:revision>
  <cp:lastPrinted>2018-09-02T17:44:52Z</cp:lastPrinted>
  <dcterms:created xsi:type="dcterms:W3CDTF">2018-02-08T08:28:53Z</dcterms:created>
  <dcterms:modified xsi:type="dcterms:W3CDTF">2023-05-24T15:05:35Z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0x0101005AE972EC14A25A418DF498D4C07C126B</vt:lpwstr>
  </property>
</Properties>
</file>