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7" r:id="rId22"/>
    <p:sldId id="276" r:id="rId2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8A551C9-8596-47B7-B8FD-7D824465D339}" v="3990" dt="2023-01-09T14:10:28.38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microsoft.com/office/2015/10/relationships/revisionInfo" Target="revisionInfo.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13/01/2023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13/01/2023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13/01/2023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13/01/2023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13/01/2023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13/01/2023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13/01/2023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13/01/2023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13/01/2023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13/01/2023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13/01/2023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1/13/2023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1/13/2023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1/13/2023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1/13/2023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1/13/2023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13/01/2023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1/13/2023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jpeg"/><Relationship Id="rId1" Type="http://schemas.openxmlformats.org/officeDocument/2006/relationships/slideLayout" Target="../slideLayouts/slideLayout18.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hyperlink" Target="http://bicycles.stackexchange.com/questions/37191/how-do-you-count-the-number-of-links-in-a-chain" TargetMode="External"/><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hyperlink" Target="https://cellularscale.blogspot.com/2012/07/neurons-are-like-fireworks.html" TargetMode="External"/><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Picture 2" descr="Diagram&#10;&#10;Description automatically generated">
            <a:extLst>
              <a:ext uri="{FF2B5EF4-FFF2-40B4-BE49-F238E27FC236}">
                <a16:creationId xmlns:a16="http://schemas.microsoft.com/office/drawing/2014/main" id="{EDE8F562-903E-4AD9-B3B8-B43E4DA23EA3}"/>
              </a:ext>
            </a:extLst>
          </p:cNvPr>
          <p:cNvPicPr>
            <a:picLocks noChangeAspect="1"/>
          </p:cNvPicPr>
          <p:nvPr/>
        </p:nvPicPr>
        <p:blipFill rotWithShape="1">
          <a:blip r:embed="rId2"/>
          <a:srcRect t="19"/>
          <a:stretch/>
        </p:blipFill>
        <p:spPr>
          <a:xfrm>
            <a:off x="20" y="1282"/>
            <a:ext cx="12191980" cy="6856718"/>
          </a:xfrm>
          <a:prstGeom prst="rect">
            <a:avLst/>
          </a:prstGeom>
        </p:spPr>
      </p:pic>
    </p:spTree>
    <p:extLst>
      <p:ext uri="{BB962C8B-B14F-4D97-AF65-F5344CB8AC3E}">
        <p14:creationId xmlns:p14="http://schemas.microsoft.com/office/powerpoint/2010/main" val="29773106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84F6DED-BB56-23F4-F8F3-CDD97930159B}"/>
              </a:ext>
            </a:extLst>
          </p:cNvPr>
          <p:cNvSpPr txBox="1"/>
          <p:nvPr/>
        </p:nvSpPr>
        <p:spPr>
          <a:xfrm>
            <a:off x="607540" y="380999"/>
            <a:ext cx="8191664"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We began by looking at how Curriculum has looked over past 10 or so years and since the introduction of National Curriculum. The above slide shows the pitfall and positives of designs most common in England. </a:t>
            </a:r>
          </a:p>
          <a:p>
            <a:endParaRPr lang="en-GB" dirty="0">
              <a:cs typeface="Calibri"/>
            </a:endParaRPr>
          </a:p>
          <a:p>
            <a:r>
              <a:rPr lang="en-GB" dirty="0">
                <a:cs typeface="Calibri"/>
              </a:rPr>
              <a:t>We discussed how in designing a new curriculum, which must be meticulously sequenced, that we can take the good elements from previous designs and weave them into a unique design of our own. </a:t>
            </a:r>
          </a:p>
          <a:p>
            <a:endParaRPr lang="en-GB" dirty="0">
              <a:cs typeface="Calibri"/>
            </a:endParaRPr>
          </a:p>
          <a:p>
            <a:r>
              <a:rPr lang="en-GB" dirty="0">
                <a:cs typeface="Calibri"/>
              </a:rPr>
              <a:t>A real focus on fewer things in greater depth is a mantra for every strong curriculum. This does not mean we do less, but rather we look at how we sequence things and the time spent on them to ensure we are NOT trying to do too much all the time. The pitfall with model two on the previous slide.</a:t>
            </a:r>
          </a:p>
          <a:p>
            <a:endParaRPr lang="en-GB" dirty="0">
              <a:cs typeface="Calibri"/>
            </a:endParaRPr>
          </a:p>
          <a:p>
            <a:r>
              <a:rPr lang="en-GB" dirty="0">
                <a:cs typeface="Calibri"/>
              </a:rPr>
              <a:t>We also understand that some lessons will stand on their own as we do not want to make tenuous links for the sake of it. </a:t>
            </a:r>
          </a:p>
          <a:p>
            <a:endParaRPr lang="en-GB" dirty="0">
              <a:cs typeface="Calibri"/>
            </a:endParaRPr>
          </a:p>
          <a:p>
            <a:r>
              <a:rPr lang="en-GB" dirty="0">
                <a:cs typeface="Calibri"/>
              </a:rPr>
              <a:t>We are planning an inclusive and diverse curriculum where we have representation from all ethnic groups across the world, where disability is represented in literature and key people we study.  </a:t>
            </a:r>
            <a:r>
              <a:rPr lang="en-GB" dirty="0">
                <a:ea typeface="+mn-lt"/>
                <a:cs typeface="+mn-lt"/>
              </a:rPr>
              <a:t>It recognises and celebrates acceptance that people come from a range of different backgrounds and differ by age, gender, class, ethnicity,  disability and faith.</a:t>
            </a:r>
          </a:p>
        </p:txBody>
      </p:sp>
    </p:spTree>
    <p:extLst>
      <p:ext uri="{BB962C8B-B14F-4D97-AF65-F5344CB8AC3E}">
        <p14:creationId xmlns:p14="http://schemas.microsoft.com/office/powerpoint/2010/main" val="15712144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2" name="Picture 2" descr="A picture containing diagram&#10;&#10;Description automatically generated">
            <a:extLst>
              <a:ext uri="{FF2B5EF4-FFF2-40B4-BE49-F238E27FC236}">
                <a16:creationId xmlns:a16="http://schemas.microsoft.com/office/drawing/2014/main" id="{91005981-771C-428B-8104-5CEEF202003C}"/>
              </a:ext>
            </a:extLst>
          </p:cNvPr>
          <p:cNvPicPr>
            <a:picLocks noChangeAspect="1"/>
          </p:cNvPicPr>
          <p:nvPr/>
        </p:nvPicPr>
        <p:blipFill rotWithShape="1">
          <a:blip r:embed="rId2"/>
          <a:srcRect r="-1" b="4333"/>
          <a:stretch/>
        </p:blipFill>
        <p:spPr>
          <a:xfrm>
            <a:off x="321733" y="321733"/>
            <a:ext cx="11548534" cy="6214534"/>
          </a:xfrm>
          <a:prstGeom prst="rect">
            <a:avLst/>
          </a:prstGeom>
        </p:spPr>
      </p:pic>
    </p:spTree>
    <p:extLst>
      <p:ext uri="{BB962C8B-B14F-4D97-AF65-F5344CB8AC3E}">
        <p14:creationId xmlns:p14="http://schemas.microsoft.com/office/powerpoint/2010/main" val="127623021"/>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44858B2-FF5C-5BF1-3B92-434E2DD7DEDD}"/>
              </a:ext>
            </a:extLst>
          </p:cNvPr>
          <p:cNvSpPr txBox="1"/>
          <p:nvPr/>
        </p:nvSpPr>
        <p:spPr>
          <a:xfrm>
            <a:off x="617837" y="617837"/>
            <a:ext cx="8031891" cy="48013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One of the problems with the BIG questions previously asked was that:</a:t>
            </a:r>
            <a:endParaRPr lang="en-US" dirty="0"/>
          </a:p>
          <a:p>
            <a:endParaRPr lang="en-GB" dirty="0">
              <a:cs typeface="Calibri"/>
            </a:endParaRPr>
          </a:p>
          <a:p>
            <a:pPr marL="285750" indent="-285750">
              <a:buFont typeface="Arial"/>
              <a:buChar char="•"/>
            </a:pPr>
            <a:r>
              <a:rPr lang="en-GB" dirty="0">
                <a:cs typeface="Calibri"/>
              </a:rPr>
              <a:t>Children struggled to make the connection between the learning and the question.</a:t>
            </a:r>
          </a:p>
          <a:p>
            <a:pPr marL="285750" indent="-285750">
              <a:buFont typeface="Arial"/>
              <a:buChar char="•"/>
            </a:pPr>
            <a:r>
              <a:rPr lang="en-GB" dirty="0">
                <a:cs typeface="Calibri"/>
              </a:rPr>
              <a:t>The children were not required to answer them – which led to them being quite meaningless. </a:t>
            </a:r>
          </a:p>
          <a:p>
            <a:pPr marL="285750" indent="-285750">
              <a:buFont typeface="Arial"/>
              <a:buChar char="•"/>
            </a:pPr>
            <a:r>
              <a:rPr lang="en-GB" dirty="0">
                <a:cs typeface="Calibri"/>
              </a:rPr>
              <a:t>They were placed onto an existing curriculum instead of the curriculum being designed around them. </a:t>
            </a:r>
          </a:p>
          <a:p>
            <a:pPr marL="285750" indent="-285750">
              <a:buFont typeface="Arial"/>
              <a:buChar char="•"/>
            </a:pPr>
            <a:endParaRPr lang="en-GB" dirty="0">
              <a:cs typeface="Calibri"/>
            </a:endParaRPr>
          </a:p>
          <a:p>
            <a:r>
              <a:rPr lang="en-GB" dirty="0">
                <a:cs typeface="Calibri"/>
              </a:rPr>
              <a:t>LEADING questions are very different in our new CHALLENGE Curriculum.</a:t>
            </a:r>
          </a:p>
          <a:p>
            <a:pPr marL="285750" indent="-285750">
              <a:buFont typeface="Arial"/>
              <a:buChar char="•"/>
            </a:pPr>
            <a:endParaRPr lang="en-GB" dirty="0">
              <a:cs typeface="Calibri"/>
            </a:endParaRPr>
          </a:p>
          <a:p>
            <a:pPr marL="285750" indent="-285750">
              <a:buFont typeface="Arial"/>
              <a:buChar char="•"/>
            </a:pPr>
            <a:r>
              <a:rPr lang="en-GB" dirty="0">
                <a:cs typeface="Calibri"/>
              </a:rPr>
              <a:t>They link to the national curriculum objectives – precisely. </a:t>
            </a:r>
          </a:p>
          <a:p>
            <a:pPr marL="285750" indent="-285750">
              <a:buFont typeface="Arial"/>
              <a:buChar char="•"/>
            </a:pPr>
            <a:r>
              <a:rPr lang="en-GB" dirty="0">
                <a:cs typeface="Calibri"/>
              </a:rPr>
              <a:t>The children know they will have to answer the question.</a:t>
            </a:r>
          </a:p>
          <a:p>
            <a:pPr marL="285750" indent="-285750">
              <a:buFont typeface="Arial"/>
              <a:buChar char="•"/>
            </a:pPr>
            <a:r>
              <a:rPr lang="en-GB" dirty="0">
                <a:cs typeface="Calibri"/>
              </a:rPr>
              <a:t>They are the starting point to many more research questions - allowing our children to think more deeply.</a:t>
            </a:r>
          </a:p>
          <a:p>
            <a:pPr marL="285750" indent="-285750">
              <a:buFont typeface="Arial"/>
              <a:buChar char="•"/>
            </a:pPr>
            <a:r>
              <a:rPr lang="en-GB" dirty="0">
                <a:cs typeface="Calibri"/>
              </a:rPr>
              <a:t>In answering the question during the piece of learning and at the end it informs teachers of how secure they are in their learning. </a:t>
            </a:r>
          </a:p>
        </p:txBody>
      </p:sp>
    </p:spTree>
    <p:extLst>
      <p:ext uri="{BB962C8B-B14F-4D97-AF65-F5344CB8AC3E}">
        <p14:creationId xmlns:p14="http://schemas.microsoft.com/office/powerpoint/2010/main" val="18411266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Rectangle 6">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Picture 2">
            <a:extLst>
              <a:ext uri="{FF2B5EF4-FFF2-40B4-BE49-F238E27FC236}">
                <a16:creationId xmlns:a16="http://schemas.microsoft.com/office/drawing/2014/main" id="{A3ACF08E-47F0-4953-A94E-DE8C70C51BE9}"/>
              </a:ext>
            </a:extLst>
          </p:cNvPr>
          <p:cNvPicPr>
            <a:picLocks noChangeAspect="1"/>
          </p:cNvPicPr>
          <p:nvPr/>
        </p:nvPicPr>
        <p:blipFill rotWithShape="1">
          <a:blip r:embed="rId2"/>
          <a:srcRect b="19"/>
          <a:stretch/>
        </p:blipFill>
        <p:spPr>
          <a:xfrm>
            <a:off x="1524" y="1282"/>
            <a:ext cx="12191980" cy="6856718"/>
          </a:xfrm>
          <a:prstGeom prst="rect">
            <a:avLst/>
          </a:prstGeom>
        </p:spPr>
      </p:pic>
      <p:sp>
        <p:nvSpPr>
          <p:cNvPr id="3" name="Rectangle 2"/>
          <p:cNvSpPr/>
          <p:nvPr/>
        </p:nvSpPr>
        <p:spPr>
          <a:xfrm>
            <a:off x="7057623" y="3837904"/>
            <a:ext cx="4893971" cy="29235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454719" y="4409769"/>
            <a:ext cx="4099777" cy="1569660"/>
          </a:xfrm>
          <a:prstGeom prst="rect">
            <a:avLst/>
          </a:prstGeom>
          <a:noFill/>
        </p:spPr>
        <p:txBody>
          <a:bodyPr wrap="none" lIns="91440" tIns="45720" rIns="91440" bIns="45720">
            <a:spAutoFit/>
          </a:bodyPr>
          <a:lstStyle/>
          <a:p>
            <a:pPr algn="ctr"/>
            <a:r>
              <a:rPr lang="en-US"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What are the effects of</a:t>
            </a:r>
          </a:p>
          <a:p>
            <a:pPr algn="ctr"/>
            <a:r>
              <a:rPr lang="en-US"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 water pollution </a:t>
            </a:r>
          </a:p>
          <a:p>
            <a:pPr algn="ctr"/>
            <a:r>
              <a:rPr lang="en-US"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for our planet?</a:t>
            </a:r>
            <a:endParaRPr lang="en-US" sz="32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sp>
        <p:nvSpPr>
          <p:cNvPr id="6" name="Rectangle 5"/>
          <p:cNvSpPr/>
          <p:nvPr/>
        </p:nvSpPr>
        <p:spPr>
          <a:xfrm>
            <a:off x="4404575" y="3966693"/>
            <a:ext cx="2446986" cy="8242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4404575" y="4887532"/>
            <a:ext cx="2446986" cy="8242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4412089" y="5937160"/>
            <a:ext cx="2446986" cy="8242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4566667" y="4117381"/>
            <a:ext cx="2137829" cy="584775"/>
          </a:xfrm>
          <a:prstGeom prst="rect">
            <a:avLst/>
          </a:prstGeom>
          <a:noFill/>
        </p:spPr>
        <p:txBody>
          <a:bodyPr wrap="none" lIns="91440" tIns="45720" rIns="91440" bIns="45720">
            <a:spAutoFit/>
          </a:bodyPr>
          <a:lstStyle/>
          <a:p>
            <a:pPr algn="ctr"/>
            <a:r>
              <a:rPr lang="en-US" sz="16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Where does our water </a:t>
            </a:r>
          </a:p>
          <a:p>
            <a:pPr algn="ctr"/>
            <a:r>
              <a:rPr lang="en-US" sz="16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come from?</a:t>
            </a:r>
            <a:endParaRPr lang="en-US" sz="16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sp>
        <p:nvSpPr>
          <p:cNvPr id="10" name="Rectangle 9"/>
          <p:cNvSpPr/>
          <p:nvPr/>
        </p:nvSpPr>
        <p:spPr>
          <a:xfrm>
            <a:off x="4764348" y="5105989"/>
            <a:ext cx="1742465" cy="338554"/>
          </a:xfrm>
          <a:prstGeom prst="rect">
            <a:avLst/>
          </a:prstGeom>
          <a:noFill/>
        </p:spPr>
        <p:txBody>
          <a:bodyPr wrap="none" lIns="91440" tIns="45720" rIns="91440" bIns="45720">
            <a:spAutoFit/>
          </a:bodyPr>
          <a:lstStyle/>
          <a:p>
            <a:pPr algn="ctr"/>
            <a:r>
              <a:rPr lang="en-US" sz="16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What is pollution?</a:t>
            </a:r>
          </a:p>
        </p:txBody>
      </p:sp>
      <p:sp>
        <p:nvSpPr>
          <p:cNvPr id="11" name="Rectangle 10"/>
          <p:cNvSpPr/>
          <p:nvPr/>
        </p:nvSpPr>
        <p:spPr>
          <a:xfrm>
            <a:off x="4677784" y="6048180"/>
            <a:ext cx="2074414" cy="584775"/>
          </a:xfrm>
          <a:prstGeom prst="rect">
            <a:avLst/>
          </a:prstGeom>
          <a:noFill/>
        </p:spPr>
        <p:txBody>
          <a:bodyPr wrap="none" lIns="91440" tIns="45720" rIns="91440" bIns="45720">
            <a:spAutoFit/>
          </a:bodyPr>
          <a:lstStyle/>
          <a:p>
            <a:pPr algn="ctr"/>
            <a:r>
              <a:rPr lang="en-US" sz="16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What happens if food </a:t>
            </a:r>
          </a:p>
          <a:p>
            <a:pPr algn="ctr"/>
            <a:r>
              <a:rPr lang="en-US" sz="16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chains are broken? </a:t>
            </a:r>
          </a:p>
        </p:txBody>
      </p:sp>
      <p:sp>
        <p:nvSpPr>
          <p:cNvPr id="12" name="Rectangle 11">
            <a:extLst>
              <a:ext uri="{FF2B5EF4-FFF2-40B4-BE49-F238E27FC236}">
                <a16:creationId xmlns:a16="http://schemas.microsoft.com/office/drawing/2014/main" id="{64DEBE48-6B87-5FB7-30BA-1E3E434F5618}"/>
              </a:ext>
            </a:extLst>
          </p:cNvPr>
          <p:cNvSpPr/>
          <p:nvPr/>
        </p:nvSpPr>
        <p:spPr>
          <a:xfrm>
            <a:off x="110612" y="49162"/>
            <a:ext cx="4461386" cy="100780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Arrow: Right 12">
            <a:extLst>
              <a:ext uri="{FF2B5EF4-FFF2-40B4-BE49-F238E27FC236}">
                <a16:creationId xmlns:a16="http://schemas.microsoft.com/office/drawing/2014/main" id="{05618CB5-B933-6D86-13AF-81A2C42AAAF7}"/>
              </a:ext>
            </a:extLst>
          </p:cNvPr>
          <p:cNvSpPr/>
          <p:nvPr/>
        </p:nvSpPr>
        <p:spPr>
          <a:xfrm>
            <a:off x="4768645" y="1757516"/>
            <a:ext cx="2691579" cy="47932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386117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32B6FC6-71EE-BC5E-071D-07B1F5B5AB34}"/>
              </a:ext>
            </a:extLst>
          </p:cNvPr>
          <p:cNvSpPr txBox="1"/>
          <p:nvPr/>
        </p:nvSpPr>
        <p:spPr>
          <a:xfrm>
            <a:off x="675967" y="614516"/>
            <a:ext cx="7902677" cy="42473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In the slide above you can see how a typical topic theme can be turned into a Leading question which links directly to national curriculum objectives and then further opens up the learning through more questions and then explores key concepts. </a:t>
            </a:r>
          </a:p>
          <a:p>
            <a:endParaRPr lang="en-GB" dirty="0">
              <a:cs typeface="Calibri"/>
            </a:endParaRPr>
          </a:p>
          <a:p>
            <a:r>
              <a:rPr lang="en-GB" dirty="0">
                <a:cs typeface="Calibri"/>
              </a:rPr>
              <a:t>The children will be central to thinking more deeply about further questions – dependant on age and stage of learning. </a:t>
            </a:r>
          </a:p>
          <a:p>
            <a:endParaRPr lang="en-GB" dirty="0">
              <a:cs typeface="Calibri"/>
            </a:endParaRPr>
          </a:p>
          <a:p>
            <a:r>
              <a:rPr lang="en-GB" dirty="0">
                <a:cs typeface="Calibri"/>
              </a:rPr>
              <a:t>They will also see the big picture of what they are doing and why – this is very important to any learner of any age. </a:t>
            </a:r>
          </a:p>
          <a:p>
            <a:endParaRPr lang="en-GB" dirty="0">
              <a:cs typeface="Calibri"/>
            </a:endParaRPr>
          </a:p>
          <a:p>
            <a:r>
              <a:rPr lang="en-GB" dirty="0">
                <a:cs typeface="Calibri"/>
              </a:rPr>
              <a:t>We ask ourselves:</a:t>
            </a:r>
          </a:p>
          <a:p>
            <a:endParaRPr lang="en-GB" dirty="0">
              <a:cs typeface="Calibri"/>
            </a:endParaRPr>
          </a:p>
          <a:p>
            <a:r>
              <a:rPr lang="en-GB" dirty="0">
                <a:cs typeface="Calibri"/>
              </a:rPr>
              <a:t>How can we challenge our children to think more deeply, to be opiniated and to know how to articulate this?</a:t>
            </a:r>
          </a:p>
        </p:txBody>
      </p:sp>
    </p:spTree>
    <p:extLst>
      <p:ext uri="{BB962C8B-B14F-4D97-AF65-F5344CB8AC3E}">
        <p14:creationId xmlns:p14="http://schemas.microsoft.com/office/powerpoint/2010/main" val="23239586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olphin Boy: Amazon.co.uk: Morpurgo, Michael, Foreman, Michael:  9781842704486: Book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7394" y="211517"/>
            <a:ext cx="3978544" cy="349316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he River by Hanako Clulow, Patricia Hegarty | Waterston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86673" y="520834"/>
            <a:ext cx="2067203" cy="250570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images-na.ssl-images-amazon.com/images/I/51o2CjC4xyL._SX436_BO1,204,203,200_.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23057" y="520834"/>
            <a:ext cx="2626262" cy="299801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Water Cycle Books for Kids - Imagination Soup"/>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91930" y="3464059"/>
            <a:ext cx="2456688" cy="247650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Water Cycle for Kids -- Children's Books for Teaching the Water Cycl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40813" y="3713408"/>
            <a:ext cx="2190750" cy="2552700"/>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https://images-na.ssl-images-amazon.com/images/I/61G90ycArNL._SY498_BO1,204,203,200_.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41531" y="3923181"/>
            <a:ext cx="2484594" cy="2484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30049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917889B-875C-FAB8-56A7-3855B0D66E2A}"/>
              </a:ext>
            </a:extLst>
          </p:cNvPr>
          <p:cNvSpPr txBox="1"/>
          <p:nvPr/>
        </p:nvSpPr>
        <p:spPr>
          <a:xfrm>
            <a:off x="553064" y="712839"/>
            <a:ext cx="10483645"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Reading is the beating heart of our Curriculum. </a:t>
            </a:r>
          </a:p>
          <a:p>
            <a:endParaRPr lang="en-GB" dirty="0">
              <a:cs typeface="Calibri"/>
            </a:endParaRPr>
          </a:p>
          <a:p>
            <a:r>
              <a:rPr lang="en-GB" dirty="0">
                <a:cs typeface="Calibri"/>
              </a:rPr>
              <a:t>All key learning is linked to rich reading texts. We have invested heavily into leading and supporting literature which will be unpicked during whole class teaching of reading (WCTR) and throughout the week. </a:t>
            </a:r>
          </a:p>
        </p:txBody>
      </p:sp>
    </p:spTree>
    <p:extLst>
      <p:ext uri="{BB962C8B-B14F-4D97-AF65-F5344CB8AC3E}">
        <p14:creationId xmlns:p14="http://schemas.microsoft.com/office/powerpoint/2010/main" val="15632016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Picture 2" descr="A picture containing text, indoor&#10;&#10;Description automatically generated">
            <a:extLst>
              <a:ext uri="{FF2B5EF4-FFF2-40B4-BE49-F238E27FC236}">
                <a16:creationId xmlns:a16="http://schemas.microsoft.com/office/drawing/2014/main" id="{255B70CB-61B5-49DE-9FFE-B9D4E8FEB5A3}"/>
              </a:ext>
            </a:extLst>
          </p:cNvPr>
          <p:cNvPicPr>
            <a:picLocks noChangeAspect="1"/>
          </p:cNvPicPr>
          <p:nvPr/>
        </p:nvPicPr>
        <p:blipFill rotWithShape="1">
          <a:blip r:embed="rId2"/>
          <a:srcRect t="19"/>
          <a:stretch/>
        </p:blipFill>
        <p:spPr>
          <a:xfrm>
            <a:off x="20" y="1282"/>
            <a:ext cx="12191980" cy="6856718"/>
          </a:xfrm>
          <a:prstGeom prst="rect">
            <a:avLst/>
          </a:prstGeom>
        </p:spPr>
      </p:pic>
    </p:spTree>
    <p:extLst>
      <p:ext uri="{BB962C8B-B14F-4D97-AF65-F5344CB8AC3E}">
        <p14:creationId xmlns:p14="http://schemas.microsoft.com/office/powerpoint/2010/main" val="3497731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A picture containing icon&#10;&#10;Description automatically generated">
            <a:extLst>
              <a:ext uri="{FF2B5EF4-FFF2-40B4-BE49-F238E27FC236}">
                <a16:creationId xmlns:a16="http://schemas.microsoft.com/office/drawing/2014/main" id="{92A4EF13-1D19-4648-AA98-F80BF3CF2650}"/>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457200" y="2202562"/>
            <a:ext cx="11277600" cy="2452875"/>
          </a:xfrm>
          <a:prstGeom prst="rect">
            <a:avLst/>
          </a:prstGeom>
        </p:spPr>
      </p:pic>
      <p:sp>
        <p:nvSpPr>
          <p:cNvPr id="5" name="TextBox 4">
            <a:extLst>
              <a:ext uri="{FF2B5EF4-FFF2-40B4-BE49-F238E27FC236}">
                <a16:creationId xmlns:a16="http://schemas.microsoft.com/office/drawing/2014/main" id="{ADFA6472-273A-469C-A212-B5A3F51F582F}"/>
              </a:ext>
            </a:extLst>
          </p:cNvPr>
          <p:cNvSpPr txBox="1"/>
          <p:nvPr/>
        </p:nvSpPr>
        <p:spPr>
          <a:xfrm>
            <a:off x="2294627" y="799381"/>
            <a:ext cx="8278482"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dirty="0">
                <a:solidFill>
                  <a:schemeClr val="accent3"/>
                </a:solidFill>
                <a:latin typeface="Amasis MT Pro Black"/>
                <a:cs typeface="Calibri"/>
              </a:rPr>
              <a:t>Fewer things in greater depth</a:t>
            </a:r>
          </a:p>
        </p:txBody>
      </p:sp>
      <p:sp>
        <p:nvSpPr>
          <p:cNvPr id="10" name="TextBox 9">
            <a:extLst>
              <a:ext uri="{FF2B5EF4-FFF2-40B4-BE49-F238E27FC236}">
                <a16:creationId xmlns:a16="http://schemas.microsoft.com/office/drawing/2014/main" id="{5EC43557-97BD-4544-A42F-32ED9E667DD9}"/>
              </a:ext>
            </a:extLst>
          </p:cNvPr>
          <p:cNvSpPr txBox="1"/>
          <p:nvPr/>
        </p:nvSpPr>
        <p:spPr>
          <a:xfrm>
            <a:off x="1431985" y="5126965"/>
            <a:ext cx="9457425" cy="11079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6600" dirty="0" err="1">
                <a:solidFill>
                  <a:schemeClr val="accent3"/>
                </a:solidFill>
                <a:latin typeface="Amasis MT Pro Black"/>
                <a:cs typeface="Calibri"/>
              </a:rPr>
              <a:t>Interconnectiveness</a:t>
            </a:r>
          </a:p>
        </p:txBody>
      </p:sp>
    </p:spTree>
    <p:extLst>
      <p:ext uri="{BB962C8B-B14F-4D97-AF65-F5344CB8AC3E}">
        <p14:creationId xmlns:p14="http://schemas.microsoft.com/office/powerpoint/2010/main" val="16572196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Picture 5">
            <a:extLst>
              <a:ext uri="{FF2B5EF4-FFF2-40B4-BE49-F238E27FC236}">
                <a16:creationId xmlns:a16="http://schemas.microsoft.com/office/drawing/2014/main" id="{7EF71544-1D1C-48C9-B82C-8CD6EF030496}"/>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t="15429"/>
          <a:stretch/>
        </p:blipFill>
        <p:spPr>
          <a:xfrm>
            <a:off x="20" y="1282"/>
            <a:ext cx="12191980" cy="6856718"/>
          </a:xfrm>
          <a:prstGeom prst="rect">
            <a:avLst/>
          </a:prstGeom>
        </p:spPr>
      </p:pic>
      <p:sp>
        <p:nvSpPr>
          <p:cNvPr id="8" name="TextBox 7">
            <a:extLst>
              <a:ext uri="{FF2B5EF4-FFF2-40B4-BE49-F238E27FC236}">
                <a16:creationId xmlns:a16="http://schemas.microsoft.com/office/drawing/2014/main" id="{F19B552D-0877-4AC3-8420-B1D05590B6BF}"/>
              </a:ext>
            </a:extLst>
          </p:cNvPr>
          <p:cNvSpPr txBox="1"/>
          <p:nvPr/>
        </p:nvSpPr>
        <p:spPr>
          <a:xfrm>
            <a:off x="253043" y="540591"/>
            <a:ext cx="11427122" cy="52014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lgn="ctr">
              <a:buFont typeface="Arial"/>
              <a:buChar char="•"/>
            </a:pPr>
            <a:r>
              <a:rPr lang="en-US" sz="4000">
                <a:solidFill>
                  <a:schemeClr val="bg1"/>
                </a:solidFill>
                <a:latin typeface="Amasis MT Pro Black"/>
              </a:rPr>
              <a:t>Deep and meaningful</a:t>
            </a:r>
            <a:r>
              <a:rPr lang="en-US" sz="3600">
                <a:solidFill>
                  <a:schemeClr val="bg1"/>
                </a:solidFill>
                <a:latin typeface="Amasis MT Pro Black"/>
              </a:rPr>
              <a:t> </a:t>
            </a:r>
            <a:r>
              <a:rPr lang="en-US" sz="4000">
                <a:solidFill>
                  <a:schemeClr val="bg1"/>
                </a:solidFill>
                <a:latin typeface="Amasis MT Pro Black"/>
              </a:rPr>
              <a:t>connections across the curriculum.</a:t>
            </a:r>
            <a:endParaRPr lang="en-US" sz="4000">
              <a:solidFill>
                <a:schemeClr val="bg1"/>
              </a:solidFill>
              <a:cs typeface="Calibri" panose="020F0502020204030204"/>
            </a:endParaRPr>
          </a:p>
          <a:p>
            <a:pPr marL="342900" indent="-342900" algn="ctr">
              <a:buFont typeface="Arial"/>
              <a:buChar char="•"/>
            </a:pPr>
            <a:r>
              <a:rPr lang="en-US" sz="3600">
                <a:solidFill>
                  <a:schemeClr val="bg1"/>
                </a:solidFill>
                <a:latin typeface="Amasis MT Pro Black"/>
              </a:rPr>
              <a:t>Children can see the big picture of what they are doing and why.</a:t>
            </a:r>
          </a:p>
          <a:p>
            <a:pPr marL="342900" indent="-342900" algn="ctr">
              <a:buFont typeface="Arial"/>
              <a:buChar char="•"/>
            </a:pPr>
            <a:r>
              <a:rPr lang="en-US" sz="3600">
                <a:solidFill>
                  <a:schemeClr val="bg1"/>
                </a:solidFill>
                <a:latin typeface="Amasis MT Pro Black"/>
              </a:rPr>
              <a:t>Know more, remember more and can do more.</a:t>
            </a:r>
          </a:p>
          <a:p>
            <a:pPr algn="ctr"/>
            <a:endParaRPr lang="en-US" sz="3600">
              <a:solidFill>
                <a:schemeClr val="bg1"/>
              </a:solidFill>
              <a:latin typeface="Amasis MT Pro Black"/>
            </a:endParaRPr>
          </a:p>
          <a:p>
            <a:pPr algn="ctr">
              <a:buFont typeface="Arial"/>
            </a:pPr>
            <a:r>
              <a:rPr lang="en-US" sz="3600">
                <a:solidFill>
                  <a:schemeClr val="bg1"/>
                </a:solidFill>
                <a:latin typeface="Amasis MT Pro Black"/>
              </a:rPr>
              <a:t>If we want children to have a deep and secure understanding – we have to be specific and lean.</a:t>
            </a:r>
          </a:p>
        </p:txBody>
      </p:sp>
    </p:spTree>
    <p:extLst>
      <p:ext uri="{BB962C8B-B14F-4D97-AF65-F5344CB8AC3E}">
        <p14:creationId xmlns:p14="http://schemas.microsoft.com/office/powerpoint/2010/main" val="22138399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F7F8D77-9538-8AAF-8127-B333802BB67B}"/>
              </a:ext>
            </a:extLst>
          </p:cNvPr>
          <p:cNvSpPr txBox="1"/>
          <p:nvPr/>
        </p:nvSpPr>
        <p:spPr>
          <a:xfrm>
            <a:off x="201562" y="545691"/>
            <a:ext cx="11776586"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latin typeface="Arial Nova"/>
                <a:cs typeface="Segoe UI"/>
              </a:rPr>
              <a:t>Curriculum INTENT</a:t>
            </a:r>
            <a:r>
              <a:rPr lang="en-GB" dirty="0">
                <a:latin typeface="Arial Nova"/>
              </a:rPr>
              <a:t> </a:t>
            </a:r>
          </a:p>
          <a:p>
            <a:r>
              <a:rPr lang="en-GB" b="1" dirty="0">
                <a:cs typeface="Segoe UI"/>
              </a:rPr>
              <a:t>The school continues to undergo necessary changes to ensure they are constructing an inclusive curriculum that is highly ambitious. Focusing on fewer things in greater depth, meticulous sequencing to secure cumulatively sufficiently knowledge for children’s next stage of learning. Both broad and balanced, the school advocates that “Reading” is the beating heart of the curriculum and the gateway to the whole school curriculum. The new “Naunton Park CHALLENGE Curriculum” is designed to help children know more and remember more, where design is centred upon key concepts which allow children to make connection between larger ideas as they move throughout their education. It is also our intent that, through our multifaceted curriculum, married with high expectations around conduct, our children leave us as caring, respectful and acceptant young people prepared for life in modern Britain and Key Stage 3.</a:t>
            </a:r>
            <a:r>
              <a:rPr lang="en-GB" dirty="0">
                <a:cs typeface="Calibri"/>
              </a:rPr>
              <a:t> </a:t>
            </a:r>
          </a:p>
          <a:p>
            <a:r>
              <a:rPr lang="en-GB" b="1" dirty="0">
                <a:solidFill>
                  <a:srgbClr val="444444"/>
                </a:solidFill>
                <a:cs typeface="Segoe UI"/>
              </a:rPr>
              <a:t>Naunton Park’s CHALLENGE Curriculum aims to provide our children with a great education, to develop a love of learning and the capacity to make a difference in their lives. At our core is a belief in gaining depth of knowledge, in work that is challenging: both experiential and enquiry led and producing quality work. Our curriculum is not just about what we put in but is also concerned with what we draw out, encouraging children to think deeply about complex issues and achieve great things in a great way.</a:t>
            </a:r>
            <a:r>
              <a:rPr lang="en-GB" dirty="0">
                <a:solidFill>
                  <a:srgbClr val="444444"/>
                </a:solidFill>
                <a:cs typeface="Calibri"/>
              </a:rPr>
              <a:t> </a:t>
            </a:r>
          </a:p>
          <a:p>
            <a:r>
              <a:rPr lang="en-GB" b="1" dirty="0">
                <a:solidFill>
                  <a:srgbClr val="444444"/>
                </a:solidFill>
                <a:cs typeface="Segoe UI"/>
              </a:rPr>
              <a:t>Focusing on fewer things in greater depth, our unique design enables quality work on key concepts, deepening children’s understanding over time. Learning is also anchored in valuable key experiences, imparting new knowledge. We focus on developing the learner as an individual, to be curious, independent, resilient, resourceful and thoughtful.</a:t>
            </a:r>
            <a:r>
              <a:rPr lang="en-GB" dirty="0">
                <a:solidFill>
                  <a:srgbClr val="444444"/>
                </a:solidFill>
                <a:cs typeface="Calibri"/>
              </a:rPr>
              <a:t> </a:t>
            </a:r>
          </a:p>
          <a:p>
            <a:r>
              <a:rPr lang="en-GB" b="1" dirty="0">
                <a:solidFill>
                  <a:srgbClr val="444444"/>
                </a:solidFill>
                <a:cs typeface="Segoe UI"/>
              </a:rPr>
              <a:t>Pieces of learning are enquiry led providing children with opportunities to demonstrate and represent their learning in different ways. It is centred upon carefully selected leading and supporting literature which is being mapped out from EYFS to Year Six. There is a love of reading in our curriculum and throughout the school, in both reading for pleasure and reading for knowledge.</a:t>
            </a:r>
            <a:r>
              <a:rPr lang="en-GB" dirty="0">
                <a:solidFill>
                  <a:srgbClr val="444444"/>
                </a:solidFill>
                <a:cs typeface="Calibri"/>
              </a:rPr>
              <a:t> </a:t>
            </a:r>
          </a:p>
        </p:txBody>
      </p:sp>
    </p:spTree>
    <p:extLst>
      <p:ext uri="{BB962C8B-B14F-4D97-AF65-F5344CB8AC3E}">
        <p14:creationId xmlns:p14="http://schemas.microsoft.com/office/powerpoint/2010/main" val="32721411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a:extLst>
              <a:ext uri="{FF2B5EF4-FFF2-40B4-BE49-F238E27FC236}">
                <a16:creationId xmlns:a16="http://schemas.microsoft.com/office/drawing/2014/main" id="{0CEAC21C-32C0-671A-A0CE-E1125F5018C3}"/>
              </a:ext>
            </a:extLst>
          </p:cNvPr>
          <p:cNvPicPr>
            <a:picLocks noChangeAspect="1"/>
          </p:cNvPicPr>
          <p:nvPr/>
        </p:nvPicPr>
        <p:blipFill>
          <a:blip r:embed="rId2"/>
          <a:stretch>
            <a:fillRect/>
          </a:stretch>
        </p:blipFill>
        <p:spPr>
          <a:xfrm>
            <a:off x="3079131" y="643467"/>
            <a:ext cx="6033737" cy="5571066"/>
          </a:xfrm>
          <a:prstGeom prst="rect">
            <a:avLst/>
          </a:prstGeom>
        </p:spPr>
      </p:pic>
    </p:spTree>
    <p:extLst>
      <p:ext uri="{BB962C8B-B14F-4D97-AF65-F5344CB8AC3E}">
        <p14:creationId xmlns:p14="http://schemas.microsoft.com/office/powerpoint/2010/main" val="21603809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Graphical user interface, diagram&#10;&#10;Description automatically generated">
            <a:extLst>
              <a:ext uri="{FF2B5EF4-FFF2-40B4-BE49-F238E27FC236}">
                <a16:creationId xmlns:a16="http://schemas.microsoft.com/office/drawing/2014/main" id="{5EC7EFE0-A399-FC27-D0A6-323ABBA28AA8}"/>
              </a:ext>
            </a:extLst>
          </p:cNvPr>
          <p:cNvPicPr>
            <a:picLocks noChangeAspect="1"/>
          </p:cNvPicPr>
          <p:nvPr/>
        </p:nvPicPr>
        <p:blipFill>
          <a:blip r:embed="rId2"/>
          <a:stretch>
            <a:fillRect/>
          </a:stretch>
        </p:blipFill>
        <p:spPr>
          <a:xfrm>
            <a:off x="1143943" y="643467"/>
            <a:ext cx="9904114" cy="5571066"/>
          </a:xfrm>
          <a:prstGeom prst="rect">
            <a:avLst/>
          </a:prstGeom>
        </p:spPr>
      </p:pic>
    </p:spTree>
    <p:extLst>
      <p:ext uri="{BB962C8B-B14F-4D97-AF65-F5344CB8AC3E}">
        <p14:creationId xmlns:p14="http://schemas.microsoft.com/office/powerpoint/2010/main" val="30940495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0C42B29-0D1A-F4A8-AA5E-976ACDCB7006}"/>
              </a:ext>
            </a:extLst>
          </p:cNvPr>
          <p:cNvSpPr txBox="1"/>
          <p:nvPr/>
        </p:nvSpPr>
        <p:spPr>
          <a:xfrm>
            <a:off x="1118419" y="848032"/>
            <a:ext cx="8873612"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In the slide above you can see how the new curriculum is designed over a series of pieces of learning: each with their leading question. At the moment you can go to the school website to see this terms learning as an overview. You will also see other pieces of learning that are in draft as work together to design the rest. This is a huge piece of work which will last until December 2023, then we will review a whole academic year to see what has gone well and what we can further improve. A school's curriculum is never completed, it is always reviewed, new literature may be added, and we may change leading questions. </a:t>
            </a:r>
          </a:p>
        </p:txBody>
      </p:sp>
    </p:spTree>
    <p:extLst>
      <p:ext uri="{BB962C8B-B14F-4D97-AF65-F5344CB8AC3E}">
        <p14:creationId xmlns:p14="http://schemas.microsoft.com/office/powerpoint/2010/main" val="40769235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2" name="Picture 2" descr="Graphical user interface, text, application&#10;&#10;Description automatically generated">
            <a:extLst>
              <a:ext uri="{FF2B5EF4-FFF2-40B4-BE49-F238E27FC236}">
                <a16:creationId xmlns:a16="http://schemas.microsoft.com/office/drawing/2014/main" id="{90F20416-4F44-009D-80A3-A2061C7AC385}"/>
              </a:ext>
            </a:extLst>
          </p:cNvPr>
          <p:cNvPicPr>
            <a:picLocks noChangeAspect="1"/>
          </p:cNvPicPr>
          <p:nvPr/>
        </p:nvPicPr>
        <p:blipFill rotWithShape="1">
          <a:blip r:embed="rId2"/>
          <a:srcRect t="4334" r="-1" b="-1"/>
          <a:stretch/>
        </p:blipFill>
        <p:spPr>
          <a:xfrm>
            <a:off x="321733" y="321733"/>
            <a:ext cx="11548534" cy="6214534"/>
          </a:xfrm>
          <a:prstGeom prst="rect">
            <a:avLst/>
          </a:prstGeom>
        </p:spPr>
      </p:pic>
    </p:spTree>
    <p:extLst>
      <p:ext uri="{BB962C8B-B14F-4D97-AF65-F5344CB8AC3E}">
        <p14:creationId xmlns:p14="http://schemas.microsoft.com/office/powerpoint/2010/main" val="3918771878"/>
      </p:ext>
    </p:extLst>
  </p:cSld>
  <p:clrMapOvr>
    <a:overrideClrMapping bg1="dk1" tx1="lt1" bg2="dk2" tx2="lt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181A3A8-BD43-04F6-EE44-45248D74AA37}"/>
              </a:ext>
            </a:extLst>
          </p:cNvPr>
          <p:cNvSpPr txBox="1"/>
          <p:nvPr/>
        </p:nvSpPr>
        <p:spPr>
          <a:xfrm>
            <a:off x="946354" y="897193"/>
            <a:ext cx="10213258"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Above is the overview map for Early Years ( Reception class) </a:t>
            </a:r>
          </a:p>
          <a:p>
            <a:endParaRPr lang="en-GB" dirty="0">
              <a:cs typeface="Calibri"/>
            </a:endParaRPr>
          </a:p>
          <a:p>
            <a:r>
              <a:rPr lang="en-GB" dirty="0">
                <a:cs typeface="Calibri"/>
              </a:rPr>
              <a:t>In reception they will not have a leading question as questions and challenge will be threaded through their curriculum constantly. Each short term the learning will be led by leading literature and will be led by the children. </a:t>
            </a:r>
          </a:p>
          <a:p>
            <a:endParaRPr lang="en-GB" dirty="0">
              <a:cs typeface="Calibri"/>
            </a:endParaRPr>
          </a:p>
          <a:p>
            <a:r>
              <a:rPr lang="en-GB" dirty="0">
                <a:cs typeface="Calibri"/>
              </a:rPr>
              <a:t>We will have another meeting this term to fully explain the Early Challenge Curriculum. </a:t>
            </a:r>
          </a:p>
        </p:txBody>
      </p:sp>
    </p:spTree>
    <p:extLst>
      <p:ext uri="{BB962C8B-B14F-4D97-AF65-F5344CB8AC3E}">
        <p14:creationId xmlns:p14="http://schemas.microsoft.com/office/powerpoint/2010/main" val="7571364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15C2D375-6088-572A-0ADE-EF9CB319D749}"/>
              </a:ext>
            </a:extLst>
          </p:cNvPr>
          <p:cNvSpPr/>
          <p:nvPr/>
        </p:nvSpPr>
        <p:spPr>
          <a:xfrm>
            <a:off x="356991" y="268264"/>
            <a:ext cx="1847589" cy="887261"/>
          </a:xfrm>
          <a:prstGeom prst="round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5E901D41-7028-7A6F-53B1-A863A9BABE85}"/>
              </a:ext>
            </a:extLst>
          </p:cNvPr>
          <p:cNvSpPr txBox="1"/>
          <p:nvPr/>
        </p:nvSpPr>
        <p:spPr>
          <a:xfrm>
            <a:off x="550623" y="266178"/>
            <a:ext cx="1367425"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solidFill>
                  <a:schemeClr val="bg1"/>
                </a:solidFill>
                <a:cs typeface="Calibri"/>
              </a:rPr>
              <a:t>Our Wonderful World,</a:t>
            </a:r>
          </a:p>
          <a:p>
            <a:r>
              <a:rPr lang="en-GB" sz="1400">
                <a:solidFill>
                  <a:schemeClr val="bg1"/>
                </a:solidFill>
                <a:cs typeface="Calibri"/>
              </a:rPr>
              <a:t>Our Wonderful Town.</a:t>
            </a:r>
          </a:p>
        </p:txBody>
      </p:sp>
      <p:sp>
        <p:nvSpPr>
          <p:cNvPr id="4" name="Rectangle: Rounded Corners 3">
            <a:extLst>
              <a:ext uri="{FF2B5EF4-FFF2-40B4-BE49-F238E27FC236}">
                <a16:creationId xmlns:a16="http://schemas.microsoft.com/office/drawing/2014/main" id="{B00A2AAA-AFCC-4642-C521-7F8B428A4994}"/>
              </a:ext>
            </a:extLst>
          </p:cNvPr>
          <p:cNvSpPr/>
          <p:nvPr/>
        </p:nvSpPr>
        <p:spPr>
          <a:xfrm>
            <a:off x="315238" y="1270345"/>
            <a:ext cx="1847589" cy="887261"/>
          </a:xfrm>
          <a:prstGeom prst="roundRect">
            <a:avLst/>
          </a:prstGeom>
          <a:solidFill>
            <a:schemeClr val="accent1">
              <a:lumMod val="40000"/>
              <a:lumOff val="60000"/>
            </a:schemeClr>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Rounded Corners 4">
            <a:extLst>
              <a:ext uri="{FF2B5EF4-FFF2-40B4-BE49-F238E27FC236}">
                <a16:creationId xmlns:a16="http://schemas.microsoft.com/office/drawing/2014/main" id="{BC86287C-A960-5D54-303E-66AC5CF04AB3}"/>
              </a:ext>
            </a:extLst>
          </p:cNvPr>
          <p:cNvSpPr/>
          <p:nvPr/>
        </p:nvSpPr>
        <p:spPr>
          <a:xfrm>
            <a:off x="315238" y="2199358"/>
            <a:ext cx="1847589" cy="887261"/>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Rounded Corners 5">
            <a:extLst>
              <a:ext uri="{FF2B5EF4-FFF2-40B4-BE49-F238E27FC236}">
                <a16:creationId xmlns:a16="http://schemas.microsoft.com/office/drawing/2014/main" id="{FB197650-8FE4-049B-1D73-9ED074EEBC60}"/>
              </a:ext>
            </a:extLst>
          </p:cNvPr>
          <p:cNvSpPr/>
          <p:nvPr/>
        </p:nvSpPr>
        <p:spPr>
          <a:xfrm>
            <a:off x="315238" y="3128373"/>
            <a:ext cx="1847589" cy="887261"/>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Rounded Corners 6">
            <a:extLst>
              <a:ext uri="{FF2B5EF4-FFF2-40B4-BE49-F238E27FC236}">
                <a16:creationId xmlns:a16="http://schemas.microsoft.com/office/drawing/2014/main" id="{A966B0A1-55B9-C47F-14BF-47A36E665E38}"/>
              </a:ext>
            </a:extLst>
          </p:cNvPr>
          <p:cNvSpPr/>
          <p:nvPr/>
        </p:nvSpPr>
        <p:spPr>
          <a:xfrm>
            <a:off x="315237" y="4067824"/>
            <a:ext cx="1847589" cy="887261"/>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Rounded Corners 7">
            <a:extLst>
              <a:ext uri="{FF2B5EF4-FFF2-40B4-BE49-F238E27FC236}">
                <a16:creationId xmlns:a16="http://schemas.microsoft.com/office/drawing/2014/main" id="{3B8E46B4-F7A7-5B60-9EBE-5D5EB4EA2163}"/>
              </a:ext>
            </a:extLst>
          </p:cNvPr>
          <p:cNvSpPr/>
          <p:nvPr/>
        </p:nvSpPr>
        <p:spPr>
          <a:xfrm>
            <a:off x="315237" y="4996838"/>
            <a:ext cx="1847589" cy="887261"/>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Rounded Corners 8">
            <a:extLst>
              <a:ext uri="{FF2B5EF4-FFF2-40B4-BE49-F238E27FC236}">
                <a16:creationId xmlns:a16="http://schemas.microsoft.com/office/drawing/2014/main" id="{C23012D3-851D-3F27-5428-C0CAB6360A7C}"/>
              </a:ext>
            </a:extLst>
          </p:cNvPr>
          <p:cNvSpPr/>
          <p:nvPr/>
        </p:nvSpPr>
        <p:spPr>
          <a:xfrm>
            <a:off x="315237" y="5925853"/>
            <a:ext cx="1847589" cy="887261"/>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Rounded Corners 11">
            <a:extLst>
              <a:ext uri="{FF2B5EF4-FFF2-40B4-BE49-F238E27FC236}">
                <a16:creationId xmlns:a16="http://schemas.microsoft.com/office/drawing/2014/main" id="{76196BD6-09D5-44DB-0A3A-37598F2CBC36}"/>
              </a:ext>
            </a:extLst>
          </p:cNvPr>
          <p:cNvSpPr/>
          <p:nvPr/>
        </p:nvSpPr>
        <p:spPr>
          <a:xfrm>
            <a:off x="2382033" y="1270345"/>
            <a:ext cx="6075124" cy="887261"/>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Rounded Corners 12">
            <a:extLst>
              <a:ext uri="{FF2B5EF4-FFF2-40B4-BE49-F238E27FC236}">
                <a16:creationId xmlns:a16="http://schemas.microsoft.com/office/drawing/2014/main" id="{04A18608-FF87-1111-3A65-C094908C42CF}"/>
              </a:ext>
            </a:extLst>
          </p:cNvPr>
          <p:cNvSpPr/>
          <p:nvPr/>
        </p:nvSpPr>
        <p:spPr>
          <a:xfrm>
            <a:off x="2385946" y="268263"/>
            <a:ext cx="6069382" cy="887261"/>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E93AC949-7D27-D2B8-AA58-C3528F4096BB}"/>
              </a:ext>
            </a:extLst>
          </p:cNvPr>
          <p:cNvSpPr txBox="1"/>
          <p:nvPr/>
        </p:nvSpPr>
        <p:spPr>
          <a:xfrm>
            <a:off x="2554580" y="392348"/>
            <a:ext cx="556990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Year Five – Leading Question</a:t>
            </a:r>
          </a:p>
          <a:p>
            <a:r>
              <a:rPr lang="en-GB">
                <a:cs typeface="Calibri"/>
              </a:rPr>
              <a:t>To what extent has human activity affected our biomes?</a:t>
            </a:r>
          </a:p>
        </p:txBody>
      </p:sp>
      <p:sp>
        <p:nvSpPr>
          <p:cNvPr id="15" name="TextBox 14">
            <a:extLst>
              <a:ext uri="{FF2B5EF4-FFF2-40B4-BE49-F238E27FC236}">
                <a16:creationId xmlns:a16="http://schemas.microsoft.com/office/drawing/2014/main" id="{63D73BB3-2B20-F834-528B-59117B797DA5}"/>
              </a:ext>
            </a:extLst>
          </p:cNvPr>
          <p:cNvSpPr txBox="1"/>
          <p:nvPr/>
        </p:nvSpPr>
        <p:spPr>
          <a:xfrm>
            <a:off x="2450404" y="1390910"/>
            <a:ext cx="6015102"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cs typeface="Calibri"/>
              </a:rPr>
              <a:t>Build upon knowledge of cycles</a:t>
            </a:r>
          </a:p>
          <a:p>
            <a:r>
              <a:rPr lang="en-GB" sz="1200">
                <a:cs typeface="Calibri"/>
              </a:rPr>
              <a:t>Go deeper: difference in life cycles of a mammal, amphibian, insects, birds. Life processes/ reproduction in plants and animals. </a:t>
            </a:r>
          </a:p>
        </p:txBody>
      </p:sp>
      <p:sp>
        <p:nvSpPr>
          <p:cNvPr id="16" name="TextBox 15">
            <a:extLst>
              <a:ext uri="{FF2B5EF4-FFF2-40B4-BE49-F238E27FC236}">
                <a16:creationId xmlns:a16="http://schemas.microsoft.com/office/drawing/2014/main" id="{4C6D6843-C0CD-6E47-26A8-1F4794813B9C}"/>
              </a:ext>
            </a:extLst>
          </p:cNvPr>
          <p:cNvSpPr txBox="1"/>
          <p:nvPr/>
        </p:nvSpPr>
        <p:spPr>
          <a:xfrm>
            <a:off x="596682" y="1478984"/>
            <a:ext cx="127869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cs typeface="Calibri"/>
              </a:rPr>
              <a:t>Science</a:t>
            </a:r>
            <a:endParaRPr lang="en-GB"/>
          </a:p>
        </p:txBody>
      </p:sp>
      <p:sp>
        <p:nvSpPr>
          <p:cNvPr id="17" name="TextBox 16">
            <a:extLst>
              <a:ext uri="{FF2B5EF4-FFF2-40B4-BE49-F238E27FC236}">
                <a16:creationId xmlns:a16="http://schemas.microsoft.com/office/drawing/2014/main" id="{1DE8926A-3831-7AD9-AFD0-08116028D7BD}"/>
              </a:ext>
            </a:extLst>
          </p:cNvPr>
          <p:cNvSpPr txBox="1"/>
          <p:nvPr/>
        </p:nvSpPr>
        <p:spPr>
          <a:xfrm>
            <a:off x="639348" y="2455622"/>
            <a:ext cx="127869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cs typeface="Calibri"/>
              </a:rPr>
              <a:t>Geography</a:t>
            </a:r>
            <a:endParaRPr lang="en-GB"/>
          </a:p>
        </p:txBody>
      </p:sp>
      <p:sp>
        <p:nvSpPr>
          <p:cNvPr id="18" name="TextBox 17">
            <a:extLst>
              <a:ext uri="{FF2B5EF4-FFF2-40B4-BE49-F238E27FC236}">
                <a16:creationId xmlns:a16="http://schemas.microsoft.com/office/drawing/2014/main" id="{E84CD28D-8BFB-4C78-6710-F00415A74181}"/>
              </a:ext>
            </a:extLst>
          </p:cNvPr>
          <p:cNvSpPr txBox="1"/>
          <p:nvPr/>
        </p:nvSpPr>
        <p:spPr>
          <a:xfrm>
            <a:off x="357513" y="3248936"/>
            <a:ext cx="1727547"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cs typeface="Calibri"/>
              </a:rPr>
              <a:t>Leading Literature and reading</a:t>
            </a:r>
            <a:endParaRPr lang="en-GB" sz="1600"/>
          </a:p>
        </p:txBody>
      </p:sp>
      <p:sp>
        <p:nvSpPr>
          <p:cNvPr id="19" name="TextBox 18">
            <a:extLst>
              <a:ext uri="{FF2B5EF4-FFF2-40B4-BE49-F238E27FC236}">
                <a16:creationId xmlns:a16="http://schemas.microsoft.com/office/drawing/2014/main" id="{271FEF00-2568-A85C-6A81-DAAA458F72DA}"/>
              </a:ext>
            </a:extLst>
          </p:cNvPr>
          <p:cNvSpPr txBox="1"/>
          <p:nvPr/>
        </p:nvSpPr>
        <p:spPr>
          <a:xfrm>
            <a:off x="587156" y="4324087"/>
            <a:ext cx="127869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cs typeface="Calibri"/>
              </a:rPr>
              <a:t>Writing</a:t>
            </a:r>
            <a:endParaRPr lang="en-GB"/>
          </a:p>
        </p:txBody>
      </p:sp>
      <p:sp>
        <p:nvSpPr>
          <p:cNvPr id="20" name="TextBox 19">
            <a:extLst>
              <a:ext uri="{FF2B5EF4-FFF2-40B4-BE49-F238E27FC236}">
                <a16:creationId xmlns:a16="http://schemas.microsoft.com/office/drawing/2014/main" id="{317B15E9-1692-E7F0-0B63-C70018996BBC}"/>
              </a:ext>
            </a:extLst>
          </p:cNvPr>
          <p:cNvSpPr txBox="1"/>
          <p:nvPr/>
        </p:nvSpPr>
        <p:spPr>
          <a:xfrm>
            <a:off x="597594" y="5253101"/>
            <a:ext cx="127869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cs typeface="Calibri"/>
              </a:rPr>
              <a:t>ART</a:t>
            </a:r>
            <a:endParaRPr lang="en-GB"/>
          </a:p>
        </p:txBody>
      </p:sp>
      <p:sp>
        <p:nvSpPr>
          <p:cNvPr id="21" name="TextBox 20">
            <a:extLst>
              <a:ext uri="{FF2B5EF4-FFF2-40B4-BE49-F238E27FC236}">
                <a16:creationId xmlns:a16="http://schemas.microsoft.com/office/drawing/2014/main" id="{57802A90-C3E2-17EA-44A1-089537E125D3}"/>
              </a:ext>
            </a:extLst>
          </p:cNvPr>
          <p:cNvSpPr txBox="1"/>
          <p:nvPr/>
        </p:nvSpPr>
        <p:spPr>
          <a:xfrm>
            <a:off x="587156" y="6182115"/>
            <a:ext cx="127869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cs typeface="Calibri"/>
              </a:rPr>
              <a:t>DT/Cooking</a:t>
            </a:r>
            <a:endParaRPr lang="en-GB"/>
          </a:p>
        </p:txBody>
      </p:sp>
      <p:sp>
        <p:nvSpPr>
          <p:cNvPr id="22" name="Rectangle: Rounded Corners 21">
            <a:extLst>
              <a:ext uri="{FF2B5EF4-FFF2-40B4-BE49-F238E27FC236}">
                <a16:creationId xmlns:a16="http://schemas.microsoft.com/office/drawing/2014/main" id="{BFA65EA7-8FE1-5C42-6652-1D99899B44B3}"/>
              </a:ext>
            </a:extLst>
          </p:cNvPr>
          <p:cNvSpPr/>
          <p:nvPr/>
        </p:nvSpPr>
        <p:spPr>
          <a:xfrm>
            <a:off x="8738989" y="270219"/>
            <a:ext cx="3225451" cy="2411261"/>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0692B433-73B1-52F3-A4F0-4B7A00D4224C}"/>
              </a:ext>
            </a:extLst>
          </p:cNvPr>
          <p:cNvSpPr txBox="1"/>
          <p:nvPr/>
        </p:nvSpPr>
        <p:spPr>
          <a:xfrm>
            <a:off x="8971375" y="617558"/>
            <a:ext cx="2831404" cy="192360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1100">
              <a:cs typeface="Calibri"/>
            </a:endParaRPr>
          </a:p>
          <a:p>
            <a:r>
              <a:rPr lang="en-GB">
                <a:ea typeface="+mn-lt"/>
                <a:cs typeface="+mn-lt"/>
              </a:rPr>
              <a:t>*describe the differences in the life cycles of a mammal, an amphibian, an insect and a bird * describe the life process of reproduction in some plants and animals.</a:t>
            </a:r>
            <a:endParaRPr lang="en-GB"/>
          </a:p>
        </p:txBody>
      </p:sp>
      <p:sp>
        <p:nvSpPr>
          <p:cNvPr id="24" name="Rectangle: Rounded Corners 23">
            <a:extLst>
              <a:ext uri="{FF2B5EF4-FFF2-40B4-BE49-F238E27FC236}">
                <a16:creationId xmlns:a16="http://schemas.microsoft.com/office/drawing/2014/main" id="{81F68317-665B-7A9B-BDCF-4E30790B20E9}"/>
              </a:ext>
            </a:extLst>
          </p:cNvPr>
          <p:cNvSpPr/>
          <p:nvPr/>
        </p:nvSpPr>
        <p:spPr>
          <a:xfrm>
            <a:off x="8767563" y="2792647"/>
            <a:ext cx="3225451" cy="2973236"/>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a:cs typeface="Calibri"/>
            </a:endParaRPr>
          </a:p>
        </p:txBody>
      </p:sp>
      <p:sp>
        <p:nvSpPr>
          <p:cNvPr id="25" name="TextBox 24">
            <a:extLst>
              <a:ext uri="{FF2B5EF4-FFF2-40B4-BE49-F238E27FC236}">
                <a16:creationId xmlns:a16="http://schemas.microsoft.com/office/drawing/2014/main" id="{56BA2CB2-C87E-0F77-C194-B5BADE0606A3}"/>
              </a:ext>
            </a:extLst>
          </p:cNvPr>
          <p:cNvSpPr txBox="1"/>
          <p:nvPr/>
        </p:nvSpPr>
        <p:spPr>
          <a:xfrm>
            <a:off x="10660170" y="5728047"/>
            <a:ext cx="180975" cy="3619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10" name="TextBox 9">
            <a:extLst>
              <a:ext uri="{FF2B5EF4-FFF2-40B4-BE49-F238E27FC236}">
                <a16:creationId xmlns:a16="http://schemas.microsoft.com/office/drawing/2014/main" id="{74CE1422-9B51-8AD2-E88F-6AC16F75062F}"/>
              </a:ext>
            </a:extLst>
          </p:cNvPr>
          <p:cNvSpPr txBox="1"/>
          <p:nvPr/>
        </p:nvSpPr>
        <p:spPr>
          <a:xfrm>
            <a:off x="9036844" y="2943224"/>
            <a:ext cx="2690812" cy="240065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1000">
              <a:cs typeface="Calibri"/>
            </a:endParaRPr>
          </a:p>
          <a:p>
            <a:r>
              <a:rPr lang="en-GB" sz="1000">
                <a:cs typeface="Calibri"/>
              </a:rPr>
              <a:t>physical geography, including: climate zones, biomes and vegetation belts</a:t>
            </a:r>
            <a:endParaRPr lang="en-US" sz="1000">
              <a:ea typeface="+mn-lt"/>
              <a:cs typeface="+mn-lt"/>
            </a:endParaRPr>
          </a:p>
          <a:p>
            <a:r>
              <a:rPr lang="en-GB" sz="1000">
                <a:cs typeface="Calibri"/>
              </a:rPr>
              <a:t>human geography, including: types of settlement and land use, economic activity including trade links, and the distribution of natural resources including energy, food, minerals and water</a:t>
            </a:r>
            <a:endParaRPr lang="en-GB" sz="1000">
              <a:ea typeface="+mn-lt"/>
              <a:cs typeface="+mn-lt"/>
            </a:endParaRPr>
          </a:p>
          <a:p>
            <a:r>
              <a:rPr lang="en-GB" sz="1000">
                <a:cs typeface="Calibri"/>
              </a:rPr>
              <a:t> understand geographical similarities and differences through the study of human and physical geography of a region of the United Kingdom, a region in a European country, and a region within North or South America</a:t>
            </a:r>
            <a:endParaRPr lang="en-GB"/>
          </a:p>
          <a:p>
            <a:endParaRPr lang="en-GB" sz="1000">
              <a:cs typeface="Calibri"/>
            </a:endParaRPr>
          </a:p>
        </p:txBody>
      </p:sp>
      <p:sp>
        <p:nvSpPr>
          <p:cNvPr id="26" name="Rectangle: Rounded Corners 25">
            <a:extLst>
              <a:ext uri="{FF2B5EF4-FFF2-40B4-BE49-F238E27FC236}">
                <a16:creationId xmlns:a16="http://schemas.microsoft.com/office/drawing/2014/main" id="{F98A7779-A5BE-9FF5-CC43-8F4094DAD06A}"/>
              </a:ext>
            </a:extLst>
          </p:cNvPr>
          <p:cNvSpPr/>
          <p:nvPr/>
        </p:nvSpPr>
        <p:spPr>
          <a:xfrm>
            <a:off x="2420133" y="2203795"/>
            <a:ext cx="6075124" cy="887261"/>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Rounded Corners 30">
            <a:extLst>
              <a:ext uri="{FF2B5EF4-FFF2-40B4-BE49-F238E27FC236}">
                <a16:creationId xmlns:a16="http://schemas.microsoft.com/office/drawing/2014/main" id="{77A2AF20-68C4-1556-5206-FB2F3A5F23E2}"/>
              </a:ext>
            </a:extLst>
          </p:cNvPr>
          <p:cNvSpPr/>
          <p:nvPr/>
        </p:nvSpPr>
        <p:spPr>
          <a:xfrm>
            <a:off x="2382032" y="3127719"/>
            <a:ext cx="6075124" cy="887261"/>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Rounded Corners 31">
            <a:extLst>
              <a:ext uri="{FF2B5EF4-FFF2-40B4-BE49-F238E27FC236}">
                <a16:creationId xmlns:a16="http://schemas.microsoft.com/office/drawing/2014/main" id="{3B467635-329A-EF79-32BF-CA445061593E}"/>
              </a:ext>
            </a:extLst>
          </p:cNvPr>
          <p:cNvSpPr/>
          <p:nvPr/>
        </p:nvSpPr>
        <p:spPr>
          <a:xfrm>
            <a:off x="2382032" y="4061169"/>
            <a:ext cx="6075124" cy="887261"/>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Rounded Corners 32">
            <a:extLst>
              <a:ext uri="{FF2B5EF4-FFF2-40B4-BE49-F238E27FC236}">
                <a16:creationId xmlns:a16="http://schemas.microsoft.com/office/drawing/2014/main" id="{A72B2C15-B0E4-FB8F-D245-F8946950CF48}"/>
              </a:ext>
            </a:extLst>
          </p:cNvPr>
          <p:cNvSpPr/>
          <p:nvPr/>
        </p:nvSpPr>
        <p:spPr>
          <a:xfrm>
            <a:off x="2382032" y="4994619"/>
            <a:ext cx="6075124" cy="887261"/>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Rounded Corners 33">
            <a:extLst>
              <a:ext uri="{FF2B5EF4-FFF2-40B4-BE49-F238E27FC236}">
                <a16:creationId xmlns:a16="http://schemas.microsoft.com/office/drawing/2014/main" id="{89E89D2D-CF00-BEFC-0C9B-77F03DC876BD}"/>
              </a:ext>
            </a:extLst>
          </p:cNvPr>
          <p:cNvSpPr/>
          <p:nvPr/>
        </p:nvSpPr>
        <p:spPr>
          <a:xfrm>
            <a:off x="2382032" y="5928069"/>
            <a:ext cx="6075124" cy="887261"/>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a:extLst>
              <a:ext uri="{FF2B5EF4-FFF2-40B4-BE49-F238E27FC236}">
                <a16:creationId xmlns:a16="http://schemas.microsoft.com/office/drawing/2014/main" id="{354D8889-26D3-40A1-56B5-3275C4D696CD}"/>
              </a:ext>
            </a:extLst>
          </p:cNvPr>
          <p:cNvSpPr txBox="1"/>
          <p:nvPr/>
        </p:nvSpPr>
        <p:spPr>
          <a:xfrm>
            <a:off x="2555178" y="2314835"/>
            <a:ext cx="6015102"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cs typeface="Calibri"/>
              </a:rPr>
              <a:t>Build upon  - previous geographical enquires. </a:t>
            </a:r>
          </a:p>
          <a:p>
            <a:r>
              <a:rPr lang="en-GB" sz="1200">
                <a:cs typeface="Calibri"/>
              </a:rPr>
              <a:t>Exploring Biomes around the world</a:t>
            </a:r>
          </a:p>
          <a:p>
            <a:r>
              <a:rPr lang="en-GB" sz="1200">
                <a:cs typeface="Calibri"/>
              </a:rPr>
              <a:t>What affects them – tourism, urbanisation, deforestation, agriculture, over population. </a:t>
            </a:r>
          </a:p>
          <a:p>
            <a:endParaRPr lang="en-GB" sz="1200">
              <a:cs typeface="Calibri"/>
            </a:endParaRPr>
          </a:p>
        </p:txBody>
      </p:sp>
      <p:sp>
        <p:nvSpPr>
          <p:cNvPr id="36" name="TextBox 35">
            <a:extLst>
              <a:ext uri="{FF2B5EF4-FFF2-40B4-BE49-F238E27FC236}">
                <a16:creationId xmlns:a16="http://schemas.microsoft.com/office/drawing/2014/main" id="{FDC01675-7675-7A21-864F-245095265987}"/>
              </a:ext>
            </a:extLst>
          </p:cNvPr>
          <p:cNvSpPr txBox="1"/>
          <p:nvPr/>
        </p:nvSpPr>
        <p:spPr>
          <a:xfrm>
            <a:off x="2478978" y="3219710"/>
            <a:ext cx="6015102"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cs typeface="Calibri"/>
              </a:rPr>
              <a:t>Class Readers: The Keeper – Mal Peets</a:t>
            </a:r>
          </a:p>
          <a:p>
            <a:r>
              <a:rPr lang="en-GB" sz="1200">
                <a:cs typeface="Calibri"/>
              </a:rPr>
              <a:t>WCTR: The wonder garden – Jenny Broom. What is a biome – Bobbie Kalman. Saving species – Jess French. Disappearing Acts – Isabella Bunnell. Last tree in the City.</a:t>
            </a:r>
          </a:p>
          <a:p>
            <a:endParaRPr lang="en-GB" sz="1200">
              <a:cs typeface="Calibri"/>
            </a:endParaRPr>
          </a:p>
        </p:txBody>
      </p:sp>
      <p:sp>
        <p:nvSpPr>
          <p:cNvPr id="37" name="TextBox 36">
            <a:extLst>
              <a:ext uri="{FF2B5EF4-FFF2-40B4-BE49-F238E27FC236}">
                <a16:creationId xmlns:a16="http://schemas.microsoft.com/office/drawing/2014/main" id="{ADB6F7E8-19CF-D12A-0A6C-0C2FF3CF4473}"/>
              </a:ext>
            </a:extLst>
          </p:cNvPr>
          <p:cNvSpPr txBox="1"/>
          <p:nvPr/>
        </p:nvSpPr>
        <p:spPr>
          <a:xfrm>
            <a:off x="2478978" y="4134110"/>
            <a:ext cx="6015102"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cs typeface="Calibri"/>
              </a:rPr>
              <a:t>Fiction: T4W – Suspense</a:t>
            </a:r>
          </a:p>
          <a:p>
            <a:endParaRPr lang="en-GB" sz="1200">
              <a:cs typeface="Calibri"/>
            </a:endParaRPr>
          </a:p>
          <a:p>
            <a:r>
              <a:rPr lang="en-GB" sz="1200">
                <a:cs typeface="Calibri"/>
              </a:rPr>
              <a:t>Non-Fiction: T4W – Inform and Explain</a:t>
            </a:r>
          </a:p>
        </p:txBody>
      </p:sp>
      <p:sp>
        <p:nvSpPr>
          <p:cNvPr id="38" name="TextBox 37">
            <a:extLst>
              <a:ext uri="{FF2B5EF4-FFF2-40B4-BE49-F238E27FC236}">
                <a16:creationId xmlns:a16="http://schemas.microsoft.com/office/drawing/2014/main" id="{20A25A59-72A6-06BE-3190-57FBE622E57E}"/>
              </a:ext>
            </a:extLst>
          </p:cNvPr>
          <p:cNvSpPr txBox="1"/>
          <p:nvPr/>
        </p:nvSpPr>
        <p:spPr>
          <a:xfrm>
            <a:off x="2450403" y="5077085"/>
            <a:ext cx="6015102"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cs typeface="Calibri"/>
              </a:rPr>
              <a:t>Recycled Art and Conscious Art </a:t>
            </a:r>
          </a:p>
          <a:p>
            <a:r>
              <a:rPr lang="en-GB" sz="1200">
                <a:cs typeface="Calibri"/>
              </a:rPr>
              <a:t>Nature Focus and  environment stimulus – choose biome. </a:t>
            </a:r>
          </a:p>
          <a:p>
            <a:r>
              <a:rPr lang="en-GB" sz="1200">
                <a:cs typeface="Calibri"/>
              </a:rPr>
              <a:t>Researching artists who use recycled materials  </a:t>
            </a:r>
          </a:p>
        </p:txBody>
      </p:sp>
      <p:sp>
        <p:nvSpPr>
          <p:cNvPr id="39" name="TextBox 38">
            <a:extLst>
              <a:ext uri="{FF2B5EF4-FFF2-40B4-BE49-F238E27FC236}">
                <a16:creationId xmlns:a16="http://schemas.microsoft.com/office/drawing/2014/main" id="{F0255596-AC43-1306-ADC0-B404F1066AA4}"/>
              </a:ext>
            </a:extLst>
          </p:cNvPr>
          <p:cNvSpPr txBox="1"/>
          <p:nvPr/>
        </p:nvSpPr>
        <p:spPr>
          <a:xfrm>
            <a:off x="2440878" y="6239135"/>
            <a:ext cx="6015102"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cs typeface="Calibri"/>
              </a:rPr>
              <a:t>A vegetarian Diet – Visit or visitors with vegetarian recipes. </a:t>
            </a:r>
          </a:p>
        </p:txBody>
      </p:sp>
      <p:sp>
        <p:nvSpPr>
          <p:cNvPr id="40" name="Rectangle: Rounded Corners 39">
            <a:extLst>
              <a:ext uri="{FF2B5EF4-FFF2-40B4-BE49-F238E27FC236}">
                <a16:creationId xmlns:a16="http://schemas.microsoft.com/office/drawing/2014/main" id="{5B200EC8-774D-709D-3BAC-FF79EBD643B1}"/>
              </a:ext>
            </a:extLst>
          </p:cNvPr>
          <p:cNvSpPr/>
          <p:nvPr/>
        </p:nvSpPr>
        <p:spPr>
          <a:xfrm>
            <a:off x="8811537" y="5889969"/>
            <a:ext cx="3123939" cy="877736"/>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TextBox 40">
            <a:extLst>
              <a:ext uri="{FF2B5EF4-FFF2-40B4-BE49-F238E27FC236}">
                <a16:creationId xmlns:a16="http://schemas.microsoft.com/office/drawing/2014/main" id="{E99C9CFD-274F-72C8-7A3F-0D8140E5FDB3}"/>
              </a:ext>
            </a:extLst>
          </p:cNvPr>
          <p:cNvSpPr txBox="1"/>
          <p:nvPr/>
        </p:nvSpPr>
        <p:spPr>
          <a:xfrm>
            <a:off x="8927306" y="5979318"/>
            <a:ext cx="2845593" cy="8617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00">
                <a:ea typeface="+mn-lt"/>
                <a:cs typeface="+mn-lt"/>
              </a:rPr>
              <a:t>*to use a range of materials creatively to design and make products</a:t>
            </a:r>
          </a:p>
          <a:p>
            <a:r>
              <a:rPr lang="en-GB" sz="1000">
                <a:ea typeface="+mn-lt"/>
                <a:cs typeface="+mn-lt"/>
              </a:rPr>
              <a:t>*to develop a wide range of art and design techniques in using colour, pattern, texture, line, shape, form and space</a:t>
            </a:r>
            <a:endParaRPr lang="en-GB"/>
          </a:p>
        </p:txBody>
      </p:sp>
    </p:spTree>
    <p:extLst>
      <p:ext uri="{BB962C8B-B14F-4D97-AF65-F5344CB8AC3E}">
        <p14:creationId xmlns:p14="http://schemas.microsoft.com/office/powerpoint/2010/main" val="1712889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3660D325-7C53-C057-02EA-60EDB01019BE}"/>
              </a:ext>
            </a:extLst>
          </p:cNvPr>
          <p:cNvSpPr/>
          <p:nvPr/>
        </p:nvSpPr>
        <p:spPr>
          <a:xfrm>
            <a:off x="305100" y="219417"/>
            <a:ext cx="6069382" cy="887261"/>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GB" b="1">
                <a:solidFill>
                  <a:schemeClr val="tx1"/>
                </a:solidFill>
                <a:ea typeface="+mn-lt"/>
                <a:cs typeface="+mn-lt"/>
              </a:rPr>
              <a:t>Year Five – Leading Question</a:t>
            </a:r>
            <a:endParaRPr lang="en-US" b="1">
              <a:solidFill>
                <a:schemeClr val="tx1"/>
              </a:solidFill>
              <a:ea typeface="+mn-lt"/>
              <a:cs typeface="+mn-lt"/>
            </a:endParaRPr>
          </a:p>
          <a:p>
            <a:r>
              <a:rPr lang="en-GB" b="1">
                <a:solidFill>
                  <a:schemeClr val="tx1"/>
                </a:solidFill>
                <a:ea typeface="+mn-lt"/>
                <a:cs typeface="+mn-lt"/>
              </a:rPr>
              <a:t>To what extent has human activity affected our biomes?</a:t>
            </a:r>
          </a:p>
        </p:txBody>
      </p:sp>
      <p:sp>
        <p:nvSpPr>
          <p:cNvPr id="5" name="Rectangle: Rounded Corners 4">
            <a:extLst>
              <a:ext uri="{FF2B5EF4-FFF2-40B4-BE49-F238E27FC236}">
                <a16:creationId xmlns:a16="http://schemas.microsoft.com/office/drawing/2014/main" id="{0515277F-5E0D-64EE-0111-7F8A9AAE24E6}"/>
              </a:ext>
            </a:extLst>
          </p:cNvPr>
          <p:cNvSpPr/>
          <p:nvPr/>
        </p:nvSpPr>
        <p:spPr>
          <a:xfrm>
            <a:off x="304799" y="1408722"/>
            <a:ext cx="6008076" cy="5236307"/>
          </a:xfrm>
          <a:prstGeom prst="roundRect">
            <a:avLst/>
          </a:prstGeom>
          <a:solidFill>
            <a:schemeClr val="accent1">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Rounded Corners 6">
            <a:extLst>
              <a:ext uri="{FF2B5EF4-FFF2-40B4-BE49-F238E27FC236}">
                <a16:creationId xmlns:a16="http://schemas.microsoft.com/office/drawing/2014/main" id="{2FD87050-317F-DFEB-C02F-678E9CF805C0}"/>
              </a:ext>
            </a:extLst>
          </p:cNvPr>
          <p:cNvSpPr/>
          <p:nvPr/>
        </p:nvSpPr>
        <p:spPr>
          <a:xfrm>
            <a:off x="6986953" y="1408722"/>
            <a:ext cx="4601306" cy="2715845"/>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078D37B8-283B-A048-FBF4-7F50F4C98B0B}"/>
              </a:ext>
            </a:extLst>
          </p:cNvPr>
          <p:cNvSpPr txBox="1"/>
          <p:nvPr/>
        </p:nvSpPr>
        <p:spPr>
          <a:xfrm>
            <a:off x="708269" y="1917211"/>
            <a:ext cx="5031153" cy="35394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ea typeface="Calibri"/>
                <a:cs typeface="Calibri"/>
              </a:rPr>
              <a:t>Synopsis</a:t>
            </a:r>
            <a:endParaRPr lang="en-GB" sz="1400" dirty="0">
              <a:cs typeface="Calibri"/>
            </a:endParaRPr>
          </a:p>
          <a:p>
            <a:endParaRPr lang="en-GB" sz="1400" dirty="0">
              <a:cs typeface="Calibri"/>
            </a:endParaRPr>
          </a:p>
          <a:p>
            <a:r>
              <a:rPr lang="en-GB" sz="1400" dirty="0">
                <a:cs typeface="Calibri"/>
              </a:rPr>
              <a:t>Through this piece of learning children will learn what a biome is and explore the different Biomes in our planet. They will learn in depth about the 4 main biomes and the life that inhabits them. Children will learn about the life cyclers of plants and animal in these very different Biomes and the reproduction of animal too. </a:t>
            </a:r>
            <a:endParaRPr lang="en-GB"/>
          </a:p>
          <a:p>
            <a:r>
              <a:rPr lang="en-GB" sz="1400" dirty="0">
                <a:cs typeface="Calibri"/>
              </a:rPr>
              <a:t>They will learn and think deeply about the delicate balance of nature within the biomes and then how our human activity can compromise and impact harmfully on the nature within them.</a:t>
            </a:r>
            <a:endParaRPr lang="en-GB" sz="1400">
              <a:cs typeface="Calibri"/>
            </a:endParaRPr>
          </a:p>
          <a:p>
            <a:r>
              <a:rPr lang="en-GB" sz="1400" dirty="0">
                <a:cs typeface="Calibri"/>
              </a:rPr>
              <a:t>Children will look at the effects of tourism, urbanisation, deforestation, agriculture and over populations. More importantly they will look at how we can reverse the damage caused through this activity. </a:t>
            </a:r>
            <a:endParaRPr lang="en-GB" sz="1400">
              <a:cs typeface="Calibri"/>
            </a:endParaRPr>
          </a:p>
          <a:p>
            <a:r>
              <a:rPr lang="en-GB" sz="1400" dirty="0">
                <a:cs typeface="Calibri"/>
              </a:rPr>
              <a:t>In doing this they will also strengthen their skills in geographical enquiry and locational/place knowledge. </a:t>
            </a:r>
          </a:p>
        </p:txBody>
      </p:sp>
      <p:sp>
        <p:nvSpPr>
          <p:cNvPr id="4" name="TextBox 3">
            <a:extLst>
              <a:ext uri="{FF2B5EF4-FFF2-40B4-BE49-F238E27FC236}">
                <a16:creationId xmlns:a16="http://schemas.microsoft.com/office/drawing/2014/main" id="{002DA4C7-5FE7-297E-3920-C665FA8685EA}"/>
              </a:ext>
            </a:extLst>
          </p:cNvPr>
          <p:cNvSpPr txBox="1"/>
          <p:nvPr/>
        </p:nvSpPr>
        <p:spPr>
          <a:xfrm>
            <a:off x="7302500" y="1672981"/>
            <a:ext cx="4005384"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Picture Books</a:t>
            </a:r>
          </a:p>
          <a:p>
            <a:r>
              <a:rPr lang="en-GB">
                <a:cs typeface="Calibri"/>
              </a:rPr>
              <a:t>Trees and deforestation – Carol Sutters</a:t>
            </a:r>
          </a:p>
          <a:p>
            <a:r>
              <a:rPr lang="en-GB">
                <a:cs typeface="Calibri"/>
              </a:rPr>
              <a:t>Here we are – notes for living on planet Earth – Oliver Jeffers</a:t>
            </a:r>
          </a:p>
          <a:p>
            <a:r>
              <a:rPr lang="en-GB">
                <a:cs typeface="Calibri"/>
              </a:rPr>
              <a:t>What We'll build, plans for our together future. </a:t>
            </a:r>
            <a:endParaRPr lang="en-GB"/>
          </a:p>
        </p:txBody>
      </p:sp>
    </p:spTree>
    <p:extLst>
      <p:ext uri="{BB962C8B-B14F-4D97-AF65-F5344CB8AC3E}">
        <p14:creationId xmlns:p14="http://schemas.microsoft.com/office/powerpoint/2010/main" val="1345049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D3ADC0D1-921F-ABC5-2382-D3AC1FCDB818}"/>
              </a:ext>
            </a:extLst>
          </p:cNvPr>
          <p:cNvGraphicFramePr>
            <a:graphicFrameLocks noGrp="1"/>
          </p:cNvGraphicFramePr>
          <p:nvPr>
            <p:extLst>
              <p:ext uri="{D42A27DB-BD31-4B8C-83A1-F6EECF244321}">
                <p14:modId xmlns:p14="http://schemas.microsoft.com/office/powerpoint/2010/main" val="1634055824"/>
              </p:ext>
            </p:extLst>
          </p:nvPr>
        </p:nvGraphicFramePr>
        <p:xfrm>
          <a:off x="1121433" y="1250829"/>
          <a:ext cx="9778989" cy="5178717"/>
        </p:xfrm>
        <a:graphic>
          <a:graphicData uri="http://schemas.openxmlformats.org/drawingml/2006/table">
            <a:tbl>
              <a:tblPr firstRow="1" firstCol="1" bandRow="1">
                <a:tableStyleId>{5C22544A-7EE6-4342-B048-85BDC9FD1C3A}</a:tableStyleId>
              </a:tblPr>
              <a:tblGrid>
                <a:gridCol w="932115">
                  <a:extLst>
                    <a:ext uri="{9D8B030D-6E8A-4147-A177-3AD203B41FA5}">
                      <a16:colId xmlns:a16="http://schemas.microsoft.com/office/drawing/2014/main" val="1488377655"/>
                    </a:ext>
                  </a:extLst>
                </a:gridCol>
                <a:gridCol w="1481780">
                  <a:extLst>
                    <a:ext uri="{9D8B030D-6E8A-4147-A177-3AD203B41FA5}">
                      <a16:colId xmlns:a16="http://schemas.microsoft.com/office/drawing/2014/main" val="2154503084"/>
                    </a:ext>
                  </a:extLst>
                </a:gridCol>
                <a:gridCol w="1288870">
                  <a:extLst>
                    <a:ext uri="{9D8B030D-6E8A-4147-A177-3AD203B41FA5}">
                      <a16:colId xmlns:a16="http://schemas.microsoft.com/office/drawing/2014/main" val="2825695176"/>
                    </a:ext>
                  </a:extLst>
                </a:gridCol>
                <a:gridCol w="1481780">
                  <a:extLst>
                    <a:ext uri="{9D8B030D-6E8A-4147-A177-3AD203B41FA5}">
                      <a16:colId xmlns:a16="http://schemas.microsoft.com/office/drawing/2014/main" val="114768481"/>
                    </a:ext>
                  </a:extLst>
                </a:gridCol>
                <a:gridCol w="1258544">
                  <a:extLst>
                    <a:ext uri="{9D8B030D-6E8A-4147-A177-3AD203B41FA5}">
                      <a16:colId xmlns:a16="http://schemas.microsoft.com/office/drawing/2014/main" val="2839161293"/>
                    </a:ext>
                  </a:extLst>
                </a:gridCol>
                <a:gridCol w="1667950">
                  <a:extLst>
                    <a:ext uri="{9D8B030D-6E8A-4147-A177-3AD203B41FA5}">
                      <a16:colId xmlns:a16="http://schemas.microsoft.com/office/drawing/2014/main" val="2580109945"/>
                    </a:ext>
                  </a:extLst>
                </a:gridCol>
                <a:gridCol w="1667950">
                  <a:extLst>
                    <a:ext uri="{9D8B030D-6E8A-4147-A177-3AD203B41FA5}">
                      <a16:colId xmlns:a16="http://schemas.microsoft.com/office/drawing/2014/main" val="806359340"/>
                    </a:ext>
                  </a:extLst>
                </a:gridCol>
              </a:tblGrid>
              <a:tr h="423837">
                <a:tc gridSpan="6">
                  <a:txBody>
                    <a:bodyPr/>
                    <a:lstStyle/>
                    <a:p>
                      <a:pPr algn="ctr">
                        <a:spcAft>
                          <a:spcPts val="0"/>
                        </a:spcAft>
                      </a:pPr>
                      <a:r>
                        <a:rPr lang="en-US" sz="2600" dirty="0">
                          <a:effectLst/>
                        </a:rPr>
                        <a:t>Week 1-10</a:t>
                      </a:r>
                    </a:p>
                  </a:txBody>
                  <a:tcPr marL="99959" marR="99959"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ctr">
                        <a:spcAft>
                          <a:spcPts val="0"/>
                        </a:spcAft>
                      </a:pPr>
                      <a:r>
                        <a:rPr lang="en-US" sz="2600" dirty="0">
                          <a:effectLst/>
                        </a:rPr>
                        <a:t>Week 11</a:t>
                      </a:r>
                    </a:p>
                  </a:txBody>
                  <a:tcPr marL="99959" marR="99959" marT="0" marB="0"/>
                </a:tc>
                <a:extLst>
                  <a:ext uri="{0D108BD9-81ED-4DB2-BD59-A6C34878D82A}">
                    <a16:rowId xmlns:a16="http://schemas.microsoft.com/office/drawing/2014/main" val="1375079321"/>
                  </a:ext>
                </a:extLst>
              </a:tr>
              <a:tr h="784885">
                <a:tc>
                  <a:txBody>
                    <a:bodyPr/>
                    <a:lstStyle/>
                    <a:p>
                      <a:pPr>
                        <a:spcAft>
                          <a:spcPts val="0"/>
                        </a:spcAft>
                      </a:pPr>
                      <a:endParaRPr lang="en-US" sz="2600" dirty="0">
                        <a:effectLst/>
                      </a:endParaRPr>
                    </a:p>
                  </a:txBody>
                  <a:tcPr marL="99959" marR="99959" marT="0" marB="0"/>
                </a:tc>
                <a:tc>
                  <a:txBody>
                    <a:bodyPr/>
                    <a:lstStyle/>
                    <a:p>
                      <a:pPr>
                        <a:spcAft>
                          <a:spcPts val="0"/>
                        </a:spcAft>
                      </a:pPr>
                      <a:r>
                        <a:rPr lang="en-US" sz="2600" dirty="0">
                          <a:effectLst/>
                        </a:rPr>
                        <a:t>Session 1</a:t>
                      </a:r>
                    </a:p>
                  </a:txBody>
                  <a:tcPr marL="99959" marR="99959" marT="0" marB="0"/>
                </a:tc>
                <a:tc>
                  <a:txBody>
                    <a:bodyPr/>
                    <a:lstStyle/>
                    <a:p>
                      <a:pPr>
                        <a:spcAft>
                          <a:spcPts val="0"/>
                        </a:spcAft>
                      </a:pPr>
                      <a:r>
                        <a:rPr lang="en-US" sz="2600" dirty="0">
                          <a:effectLst/>
                        </a:rPr>
                        <a:t>Session 2</a:t>
                      </a:r>
                    </a:p>
                  </a:txBody>
                  <a:tcPr marL="99959" marR="99959" marT="0" marB="0"/>
                </a:tc>
                <a:tc>
                  <a:txBody>
                    <a:bodyPr/>
                    <a:lstStyle/>
                    <a:p>
                      <a:pPr>
                        <a:spcAft>
                          <a:spcPts val="0"/>
                        </a:spcAft>
                      </a:pPr>
                      <a:r>
                        <a:rPr lang="en-US" sz="2600" dirty="0">
                          <a:effectLst/>
                        </a:rPr>
                        <a:t>Session 3</a:t>
                      </a:r>
                    </a:p>
                  </a:txBody>
                  <a:tcPr marL="99959" marR="99959" marT="0" marB="0"/>
                </a:tc>
                <a:tc>
                  <a:txBody>
                    <a:bodyPr/>
                    <a:lstStyle/>
                    <a:p>
                      <a:pPr algn="ctr">
                        <a:spcAft>
                          <a:spcPts val="0"/>
                        </a:spcAft>
                      </a:pPr>
                      <a:r>
                        <a:rPr lang="en-US" sz="2600" dirty="0">
                          <a:effectLst/>
                        </a:rPr>
                        <a:t>Session 4</a:t>
                      </a:r>
                    </a:p>
                  </a:txBody>
                  <a:tcPr marL="99959" marR="99959" marT="0" marB="0"/>
                </a:tc>
                <a:tc>
                  <a:txBody>
                    <a:bodyPr/>
                    <a:lstStyle/>
                    <a:p>
                      <a:pPr algn="ctr">
                        <a:spcAft>
                          <a:spcPts val="0"/>
                        </a:spcAft>
                      </a:pPr>
                      <a:r>
                        <a:rPr lang="en-US" sz="2600" dirty="0">
                          <a:effectLst/>
                        </a:rPr>
                        <a:t>Session 5</a:t>
                      </a:r>
                    </a:p>
                  </a:txBody>
                  <a:tcPr marL="99959" marR="99959" marT="0" marB="0"/>
                </a:tc>
                <a:tc>
                  <a:txBody>
                    <a:bodyPr/>
                    <a:lstStyle/>
                    <a:p>
                      <a:pPr algn="ctr">
                        <a:spcAft>
                          <a:spcPts val="0"/>
                        </a:spcAft>
                      </a:pPr>
                      <a:r>
                        <a:rPr lang="en-US" sz="2600" dirty="0">
                          <a:effectLst/>
                        </a:rPr>
                        <a:t>all week – </a:t>
                      </a:r>
                      <a:r>
                        <a:rPr lang="en-US" sz="2600" dirty="0" err="1">
                          <a:effectLst/>
                        </a:rPr>
                        <a:t>maths</a:t>
                      </a:r>
                      <a:r>
                        <a:rPr lang="en-US" sz="2600" dirty="0">
                          <a:effectLst/>
                        </a:rPr>
                        <a:t>+</a:t>
                      </a:r>
                    </a:p>
                  </a:txBody>
                  <a:tcPr marL="99959" marR="99959" marT="0" marB="0"/>
                </a:tc>
                <a:extLst>
                  <a:ext uri="{0D108BD9-81ED-4DB2-BD59-A6C34878D82A}">
                    <a16:rowId xmlns:a16="http://schemas.microsoft.com/office/drawing/2014/main" val="2971082361"/>
                  </a:ext>
                </a:extLst>
              </a:tr>
              <a:tr h="784885">
                <a:tc>
                  <a:txBody>
                    <a:bodyPr/>
                    <a:lstStyle/>
                    <a:p>
                      <a:pPr>
                        <a:spcAft>
                          <a:spcPts val="0"/>
                        </a:spcAft>
                      </a:pPr>
                      <a:r>
                        <a:rPr lang="en-US" sz="2600" dirty="0">
                          <a:effectLst/>
                        </a:rPr>
                        <a:t>Mon</a:t>
                      </a:r>
                    </a:p>
                  </a:txBody>
                  <a:tcPr marL="99959" marR="99959" marT="0" marB="0"/>
                </a:tc>
                <a:tc>
                  <a:txBody>
                    <a:bodyPr/>
                    <a:lstStyle/>
                    <a:p>
                      <a:pPr>
                        <a:spcAft>
                          <a:spcPts val="0"/>
                        </a:spcAft>
                      </a:pPr>
                      <a:r>
                        <a:rPr lang="en-US" sz="2600" dirty="0">
                          <a:effectLst/>
                        </a:rPr>
                        <a:t>WCTR </a:t>
                      </a:r>
                      <a:endParaRPr lang="en-US" sz="2600">
                        <a:effectLst/>
                      </a:endParaRPr>
                    </a:p>
                  </a:txBody>
                  <a:tcPr marL="99959" marR="99959" marT="0" marB="0"/>
                </a:tc>
                <a:tc>
                  <a:txBody>
                    <a:bodyPr/>
                    <a:lstStyle/>
                    <a:p>
                      <a:pPr>
                        <a:spcAft>
                          <a:spcPts val="0"/>
                        </a:spcAft>
                      </a:pPr>
                      <a:r>
                        <a:rPr lang="en-US" sz="2600" dirty="0" err="1">
                          <a:effectLst/>
                        </a:rPr>
                        <a:t>Maths</a:t>
                      </a:r>
                    </a:p>
                  </a:txBody>
                  <a:tcPr marL="99959" marR="99959" marT="0" marB="0"/>
                </a:tc>
                <a:tc>
                  <a:txBody>
                    <a:bodyPr/>
                    <a:lstStyle/>
                    <a:p>
                      <a:pPr>
                        <a:spcAft>
                          <a:spcPts val="0"/>
                        </a:spcAft>
                      </a:pPr>
                      <a:r>
                        <a:rPr lang="en-US" sz="2600" dirty="0">
                          <a:effectLst/>
                        </a:rPr>
                        <a:t>English C/C</a:t>
                      </a:r>
                    </a:p>
                  </a:txBody>
                  <a:tcPr marL="99959" marR="99959" marT="0" marB="0"/>
                </a:tc>
                <a:tc>
                  <a:txBody>
                    <a:bodyPr/>
                    <a:lstStyle/>
                    <a:p>
                      <a:pPr>
                        <a:spcAft>
                          <a:spcPts val="0"/>
                        </a:spcAft>
                      </a:pPr>
                      <a:r>
                        <a:rPr lang="en-US" sz="2600" dirty="0">
                          <a:effectLst/>
                        </a:rPr>
                        <a:t>PE</a:t>
                      </a:r>
                    </a:p>
                  </a:txBody>
                  <a:tcPr marL="99959" marR="99959" marT="0" marB="0"/>
                </a:tc>
                <a:tc>
                  <a:txBody>
                    <a:bodyPr/>
                    <a:lstStyle/>
                    <a:p>
                      <a:pPr>
                        <a:spcAft>
                          <a:spcPts val="0"/>
                        </a:spcAft>
                      </a:pPr>
                      <a:r>
                        <a:rPr lang="en-US" sz="2600" dirty="0">
                          <a:effectLst/>
                        </a:rPr>
                        <a:t>Comp.</a:t>
                      </a:r>
                    </a:p>
                  </a:txBody>
                  <a:tcPr marL="99959" marR="99959" marT="0" marB="0"/>
                </a:tc>
                <a:tc>
                  <a:txBody>
                    <a:bodyPr/>
                    <a:lstStyle/>
                    <a:p>
                      <a:pPr algn="ctr">
                        <a:spcAft>
                          <a:spcPts val="0"/>
                        </a:spcAft>
                      </a:pPr>
                      <a:r>
                        <a:rPr lang="en-US" sz="2600" dirty="0">
                          <a:effectLst/>
                        </a:rPr>
                        <a:t>RE</a:t>
                      </a:r>
                    </a:p>
                  </a:txBody>
                  <a:tcPr marL="99959" marR="99959" marT="0" marB="0"/>
                </a:tc>
                <a:extLst>
                  <a:ext uri="{0D108BD9-81ED-4DB2-BD59-A6C34878D82A}">
                    <a16:rowId xmlns:a16="http://schemas.microsoft.com/office/drawing/2014/main" val="1251483193"/>
                  </a:ext>
                </a:extLst>
              </a:tr>
              <a:tr h="784885">
                <a:tc>
                  <a:txBody>
                    <a:bodyPr/>
                    <a:lstStyle/>
                    <a:p>
                      <a:pPr>
                        <a:spcAft>
                          <a:spcPts val="0"/>
                        </a:spcAft>
                      </a:pPr>
                      <a:r>
                        <a:rPr lang="en-US" sz="2600" dirty="0">
                          <a:effectLst/>
                        </a:rPr>
                        <a:t>Tue</a:t>
                      </a:r>
                    </a:p>
                  </a:txBody>
                  <a:tcPr marL="99959" marR="99959" marT="0" marB="0"/>
                </a:tc>
                <a:tc>
                  <a:txBody>
                    <a:bodyPr/>
                    <a:lstStyle/>
                    <a:p>
                      <a:pPr>
                        <a:spcAft>
                          <a:spcPts val="0"/>
                        </a:spcAft>
                      </a:pPr>
                      <a:r>
                        <a:rPr lang="en-US" sz="2600" dirty="0">
                          <a:effectLst/>
                        </a:rPr>
                        <a:t>WCTR </a:t>
                      </a:r>
                      <a:endParaRPr lang="en-US" sz="2600">
                        <a:effectLst/>
                      </a:endParaRPr>
                    </a:p>
                  </a:txBody>
                  <a:tcPr marL="99959" marR="99959" marT="0" marB="0"/>
                </a:tc>
                <a:tc>
                  <a:txBody>
                    <a:bodyPr/>
                    <a:lstStyle/>
                    <a:p>
                      <a:pPr>
                        <a:spcAft>
                          <a:spcPts val="0"/>
                        </a:spcAft>
                      </a:pPr>
                      <a:r>
                        <a:rPr lang="en-US" sz="2600" dirty="0" err="1">
                          <a:effectLst/>
                        </a:rPr>
                        <a:t>Maths</a:t>
                      </a:r>
                    </a:p>
                  </a:txBody>
                  <a:tcPr marL="99959" marR="99959" marT="0" marB="0"/>
                </a:tc>
                <a:tc>
                  <a:txBody>
                    <a:bodyPr/>
                    <a:lstStyle/>
                    <a:p>
                      <a:pPr>
                        <a:spcAft>
                          <a:spcPts val="0"/>
                        </a:spcAft>
                      </a:pPr>
                      <a:r>
                        <a:rPr lang="en-US" sz="2600" dirty="0">
                          <a:effectLst/>
                        </a:rPr>
                        <a:t>English C/C</a:t>
                      </a:r>
                    </a:p>
                  </a:txBody>
                  <a:tcPr marL="99959" marR="99959" marT="0" marB="0"/>
                </a:tc>
                <a:tc>
                  <a:txBody>
                    <a:bodyPr/>
                    <a:lstStyle/>
                    <a:p>
                      <a:pPr>
                        <a:spcAft>
                          <a:spcPts val="0"/>
                        </a:spcAft>
                      </a:pPr>
                      <a:r>
                        <a:rPr lang="en-US" sz="2600" dirty="0">
                          <a:effectLst/>
                        </a:rPr>
                        <a:t>C/C</a:t>
                      </a:r>
                    </a:p>
                  </a:txBody>
                  <a:tcPr marL="99959" marR="99959" marT="0" marB="0"/>
                </a:tc>
                <a:tc>
                  <a:txBody>
                    <a:bodyPr/>
                    <a:lstStyle/>
                    <a:p>
                      <a:pPr>
                        <a:spcAft>
                          <a:spcPts val="0"/>
                        </a:spcAft>
                      </a:pPr>
                      <a:r>
                        <a:rPr lang="en-US" sz="2600" dirty="0">
                          <a:effectLst/>
                        </a:rPr>
                        <a:t>C/C</a:t>
                      </a:r>
                    </a:p>
                  </a:txBody>
                  <a:tcPr marL="99959" marR="99959" marT="0" marB="0"/>
                </a:tc>
                <a:tc>
                  <a:txBody>
                    <a:bodyPr/>
                    <a:lstStyle/>
                    <a:p>
                      <a:pPr algn="ctr">
                        <a:spcAft>
                          <a:spcPts val="0"/>
                        </a:spcAft>
                      </a:pPr>
                      <a:r>
                        <a:rPr lang="en-US" sz="2600" dirty="0">
                          <a:effectLst/>
                        </a:rPr>
                        <a:t>RE</a:t>
                      </a:r>
                    </a:p>
                  </a:txBody>
                  <a:tcPr marL="99959" marR="99959" marT="0" marB="0"/>
                </a:tc>
                <a:extLst>
                  <a:ext uri="{0D108BD9-81ED-4DB2-BD59-A6C34878D82A}">
                    <a16:rowId xmlns:a16="http://schemas.microsoft.com/office/drawing/2014/main" val="487109217"/>
                  </a:ext>
                </a:extLst>
              </a:tr>
              <a:tr h="784885">
                <a:tc>
                  <a:txBody>
                    <a:bodyPr/>
                    <a:lstStyle/>
                    <a:p>
                      <a:pPr>
                        <a:spcAft>
                          <a:spcPts val="0"/>
                        </a:spcAft>
                      </a:pPr>
                      <a:r>
                        <a:rPr lang="en-US" sz="2600" dirty="0">
                          <a:effectLst/>
                        </a:rPr>
                        <a:t>Wed</a:t>
                      </a:r>
                    </a:p>
                  </a:txBody>
                  <a:tcPr marL="99959" marR="99959" marT="0" marB="0"/>
                </a:tc>
                <a:tc>
                  <a:txBody>
                    <a:bodyPr/>
                    <a:lstStyle/>
                    <a:p>
                      <a:pPr>
                        <a:spcAft>
                          <a:spcPts val="0"/>
                        </a:spcAft>
                      </a:pPr>
                      <a:r>
                        <a:rPr lang="en-US" sz="2600" dirty="0">
                          <a:effectLst/>
                        </a:rPr>
                        <a:t>WCTR </a:t>
                      </a:r>
                      <a:endParaRPr lang="en-US" sz="2600">
                        <a:effectLst/>
                      </a:endParaRPr>
                    </a:p>
                  </a:txBody>
                  <a:tcPr marL="99959" marR="99959" marT="0" marB="0"/>
                </a:tc>
                <a:tc>
                  <a:txBody>
                    <a:bodyPr/>
                    <a:lstStyle/>
                    <a:p>
                      <a:pPr>
                        <a:spcAft>
                          <a:spcPts val="0"/>
                        </a:spcAft>
                      </a:pPr>
                      <a:r>
                        <a:rPr lang="en-US" sz="2600" dirty="0" err="1">
                          <a:effectLst/>
                        </a:rPr>
                        <a:t>Maths</a:t>
                      </a:r>
                    </a:p>
                  </a:txBody>
                  <a:tcPr marL="99959" marR="99959" marT="0" marB="0"/>
                </a:tc>
                <a:tc>
                  <a:txBody>
                    <a:bodyPr/>
                    <a:lstStyle/>
                    <a:p>
                      <a:pPr>
                        <a:spcAft>
                          <a:spcPts val="0"/>
                        </a:spcAft>
                      </a:pPr>
                      <a:r>
                        <a:rPr lang="en-US" sz="2600" dirty="0">
                          <a:effectLst/>
                        </a:rPr>
                        <a:t>English C/C</a:t>
                      </a:r>
                    </a:p>
                  </a:txBody>
                  <a:tcPr marL="99959" marR="99959" marT="0" marB="0"/>
                </a:tc>
                <a:tc>
                  <a:txBody>
                    <a:bodyPr/>
                    <a:lstStyle/>
                    <a:p>
                      <a:pPr>
                        <a:spcAft>
                          <a:spcPts val="0"/>
                        </a:spcAft>
                      </a:pPr>
                      <a:r>
                        <a:rPr lang="en-US" sz="2600" dirty="0">
                          <a:effectLst/>
                        </a:rPr>
                        <a:t>C/C</a:t>
                      </a:r>
                    </a:p>
                  </a:txBody>
                  <a:tcPr marL="99959" marR="99959" marT="0" marB="0"/>
                </a:tc>
                <a:tc>
                  <a:txBody>
                    <a:bodyPr/>
                    <a:lstStyle/>
                    <a:p>
                      <a:pPr>
                        <a:spcAft>
                          <a:spcPts val="0"/>
                        </a:spcAft>
                      </a:pPr>
                      <a:r>
                        <a:rPr lang="en-US" sz="2600" dirty="0">
                          <a:effectLst/>
                        </a:rPr>
                        <a:t>C/C</a:t>
                      </a:r>
                    </a:p>
                  </a:txBody>
                  <a:tcPr marL="99959" marR="99959" marT="0" marB="0"/>
                </a:tc>
                <a:tc>
                  <a:txBody>
                    <a:bodyPr/>
                    <a:lstStyle/>
                    <a:p>
                      <a:pPr algn="ctr">
                        <a:spcAft>
                          <a:spcPts val="0"/>
                        </a:spcAft>
                      </a:pPr>
                      <a:r>
                        <a:rPr lang="en-US" sz="2600" dirty="0">
                          <a:effectLst/>
                        </a:rPr>
                        <a:t>RE</a:t>
                      </a:r>
                    </a:p>
                  </a:txBody>
                  <a:tcPr marL="99959" marR="99959" marT="0" marB="0"/>
                </a:tc>
                <a:extLst>
                  <a:ext uri="{0D108BD9-81ED-4DB2-BD59-A6C34878D82A}">
                    <a16:rowId xmlns:a16="http://schemas.microsoft.com/office/drawing/2014/main" val="540810051"/>
                  </a:ext>
                </a:extLst>
              </a:tr>
              <a:tr h="784885">
                <a:tc>
                  <a:txBody>
                    <a:bodyPr/>
                    <a:lstStyle/>
                    <a:p>
                      <a:pPr>
                        <a:spcAft>
                          <a:spcPts val="0"/>
                        </a:spcAft>
                      </a:pPr>
                      <a:r>
                        <a:rPr lang="en-US" sz="2600" dirty="0" err="1">
                          <a:effectLst/>
                        </a:rPr>
                        <a:t>Thur</a:t>
                      </a:r>
                    </a:p>
                  </a:txBody>
                  <a:tcPr marL="99959" marR="99959" marT="0" marB="0"/>
                </a:tc>
                <a:tc>
                  <a:txBody>
                    <a:bodyPr/>
                    <a:lstStyle/>
                    <a:p>
                      <a:pPr>
                        <a:spcAft>
                          <a:spcPts val="0"/>
                        </a:spcAft>
                      </a:pPr>
                      <a:r>
                        <a:rPr lang="en-US" sz="2600" dirty="0">
                          <a:effectLst/>
                        </a:rPr>
                        <a:t>WCTR </a:t>
                      </a:r>
                      <a:endParaRPr lang="en-US" sz="2600">
                        <a:effectLst/>
                      </a:endParaRPr>
                    </a:p>
                  </a:txBody>
                  <a:tcPr marL="99959" marR="99959" marT="0" marB="0"/>
                </a:tc>
                <a:tc>
                  <a:txBody>
                    <a:bodyPr/>
                    <a:lstStyle/>
                    <a:p>
                      <a:pPr>
                        <a:spcAft>
                          <a:spcPts val="0"/>
                        </a:spcAft>
                      </a:pPr>
                      <a:r>
                        <a:rPr lang="en-US" sz="2600" dirty="0" err="1">
                          <a:effectLst/>
                        </a:rPr>
                        <a:t>Maths</a:t>
                      </a:r>
                    </a:p>
                  </a:txBody>
                  <a:tcPr marL="99959" marR="99959" marT="0" marB="0"/>
                </a:tc>
                <a:tc>
                  <a:txBody>
                    <a:bodyPr/>
                    <a:lstStyle/>
                    <a:p>
                      <a:pPr>
                        <a:spcAft>
                          <a:spcPts val="0"/>
                        </a:spcAft>
                      </a:pPr>
                      <a:r>
                        <a:rPr lang="en-US" sz="2600" dirty="0">
                          <a:effectLst/>
                        </a:rPr>
                        <a:t>English C/C</a:t>
                      </a:r>
                    </a:p>
                  </a:txBody>
                  <a:tcPr marL="99959" marR="99959" marT="0" marB="0"/>
                </a:tc>
                <a:tc>
                  <a:txBody>
                    <a:bodyPr/>
                    <a:lstStyle/>
                    <a:p>
                      <a:pPr>
                        <a:spcAft>
                          <a:spcPts val="0"/>
                        </a:spcAft>
                      </a:pPr>
                      <a:r>
                        <a:rPr lang="en-US" sz="2600" dirty="0">
                          <a:effectLst/>
                        </a:rPr>
                        <a:t>PSHE</a:t>
                      </a:r>
                    </a:p>
                  </a:txBody>
                  <a:tcPr marL="99959" marR="99959" marT="0" marB="0"/>
                </a:tc>
                <a:tc>
                  <a:txBody>
                    <a:bodyPr/>
                    <a:lstStyle/>
                    <a:p>
                      <a:pPr>
                        <a:spcAft>
                          <a:spcPts val="0"/>
                        </a:spcAft>
                      </a:pPr>
                      <a:r>
                        <a:rPr lang="en-US" sz="2600" dirty="0">
                          <a:effectLst/>
                        </a:rPr>
                        <a:t>C/C</a:t>
                      </a:r>
                    </a:p>
                    <a:p>
                      <a:pPr lvl="0">
                        <a:spcAft>
                          <a:spcPts val="0"/>
                        </a:spcAft>
                        <a:buNone/>
                      </a:pPr>
                      <a:r>
                        <a:rPr lang="en-US" sz="1200" dirty="0">
                          <a:effectLst/>
                        </a:rPr>
                        <a:t>Forest school 8 weeks</a:t>
                      </a:r>
                    </a:p>
                    <a:p>
                      <a:pPr lvl="0">
                        <a:spcAft>
                          <a:spcPts val="0"/>
                        </a:spcAft>
                        <a:buNone/>
                      </a:pPr>
                      <a:r>
                        <a:rPr lang="en-US" sz="1200" dirty="0">
                          <a:effectLst/>
                        </a:rPr>
                        <a:t>For each class. </a:t>
                      </a:r>
                    </a:p>
                  </a:txBody>
                  <a:tcPr marL="99959" marR="99959" marT="0" marB="0"/>
                </a:tc>
                <a:tc>
                  <a:txBody>
                    <a:bodyPr/>
                    <a:lstStyle/>
                    <a:p>
                      <a:pPr algn="ctr">
                        <a:spcAft>
                          <a:spcPts val="0"/>
                        </a:spcAft>
                      </a:pPr>
                      <a:r>
                        <a:rPr lang="en-US" sz="2600" dirty="0">
                          <a:effectLst/>
                        </a:rPr>
                        <a:t>RE</a:t>
                      </a:r>
                    </a:p>
                  </a:txBody>
                  <a:tcPr marL="99959" marR="99959" marT="0" marB="0"/>
                </a:tc>
                <a:extLst>
                  <a:ext uri="{0D108BD9-81ED-4DB2-BD59-A6C34878D82A}">
                    <a16:rowId xmlns:a16="http://schemas.microsoft.com/office/drawing/2014/main" val="2612838786"/>
                  </a:ext>
                </a:extLst>
              </a:tr>
              <a:tr h="784885">
                <a:tc>
                  <a:txBody>
                    <a:bodyPr/>
                    <a:lstStyle/>
                    <a:p>
                      <a:pPr>
                        <a:spcAft>
                          <a:spcPts val="0"/>
                        </a:spcAft>
                      </a:pPr>
                      <a:r>
                        <a:rPr lang="en-US" sz="2600" dirty="0" err="1">
                          <a:effectLst/>
                        </a:rPr>
                        <a:t>FRi</a:t>
                      </a:r>
                    </a:p>
                  </a:txBody>
                  <a:tcPr marL="99959" marR="99959" marT="0" marB="0"/>
                </a:tc>
                <a:tc>
                  <a:txBody>
                    <a:bodyPr/>
                    <a:lstStyle/>
                    <a:p>
                      <a:pPr>
                        <a:spcAft>
                          <a:spcPts val="0"/>
                        </a:spcAft>
                      </a:pPr>
                      <a:r>
                        <a:rPr lang="en-US" sz="2600" dirty="0">
                          <a:effectLst/>
                        </a:rPr>
                        <a:t>WCTR </a:t>
                      </a:r>
                      <a:endParaRPr lang="en-US" sz="2600">
                        <a:effectLst/>
                      </a:endParaRPr>
                    </a:p>
                  </a:txBody>
                  <a:tcPr marL="99959" marR="99959" marT="0" marB="0"/>
                </a:tc>
                <a:tc>
                  <a:txBody>
                    <a:bodyPr/>
                    <a:lstStyle/>
                    <a:p>
                      <a:pPr>
                        <a:spcAft>
                          <a:spcPts val="0"/>
                        </a:spcAft>
                      </a:pPr>
                      <a:r>
                        <a:rPr lang="en-US" sz="2600" dirty="0" err="1">
                          <a:effectLst/>
                        </a:rPr>
                        <a:t>Maths</a:t>
                      </a:r>
                    </a:p>
                  </a:txBody>
                  <a:tcPr marL="99959" marR="99959" marT="0" marB="0"/>
                </a:tc>
                <a:tc>
                  <a:txBody>
                    <a:bodyPr/>
                    <a:lstStyle/>
                    <a:p>
                      <a:pPr>
                        <a:spcAft>
                          <a:spcPts val="0"/>
                        </a:spcAft>
                      </a:pPr>
                      <a:r>
                        <a:rPr lang="en-US" sz="2600" dirty="0">
                          <a:effectLst/>
                        </a:rPr>
                        <a:t>English C/C</a:t>
                      </a:r>
                    </a:p>
                  </a:txBody>
                  <a:tcPr marL="99959" marR="99959" marT="0" marB="0"/>
                </a:tc>
                <a:tc>
                  <a:txBody>
                    <a:bodyPr/>
                    <a:lstStyle/>
                    <a:p>
                      <a:pPr>
                        <a:spcAft>
                          <a:spcPts val="0"/>
                        </a:spcAft>
                      </a:pPr>
                      <a:r>
                        <a:rPr lang="en-US" sz="2600" dirty="0">
                          <a:effectLst/>
                        </a:rPr>
                        <a:t>Music/MFL</a:t>
                      </a:r>
                    </a:p>
                  </a:txBody>
                  <a:tcPr marL="99959" marR="99959" marT="0" marB="0"/>
                </a:tc>
                <a:tc>
                  <a:txBody>
                    <a:bodyPr/>
                    <a:lstStyle/>
                    <a:p>
                      <a:pPr>
                        <a:spcAft>
                          <a:spcPts val="0"/>
                        </a:spcAft>
                      </a:pPr>
                      <a:r>
                        <a:rPr lang="en-US" sz="2600" dirty="0">
                          <a:effectLst/>
                        </a:rPr>
                        <a:t>PE</a:t>
                      </a:r>
                    </a:p>
                  </a:txBody>
                  <a:tcPr marL="99959" marR="99959" marT="0" marB="0"/>
                </a:tc>
                <a:tc>
                  <a:txBody>
                    <a:bodyPr/>
                    <a:lstStyle/>
                    <a:p>
                      <a:pPr algn="ctr">
                        <a:spcAft>
                          <a:spcPts val="0"/>
                        </a:spcAft>
                      </a:pPr>
                      <a:r>
                        <a:rPr lang="en-US" sz="2600" dirty="0">
                          <a:effectLst/>
                        </a:rPr>
                        <a:t>RE</a:t>
                      </a:r>
                    </a:p>
                  </a:txBody>
                  <a:tcPr marL="99959" marR="99959" marT="0" marB="0"/>
                </a:tc>
                <a:extLst>
                  <a:ext uri="{0D108BD9-81ED-4DB2-BD59-A6C34878D82A}">
                    <a16:rowId xmlns:a16="http://schemas.microsoft.com/office/drawing/2014/main" val="2182052694"/>
                  </a:ext>
                </a:extLst>
              </a:tr>
            </a:tbl>
          </a:graphicData>
        </a:graphic>
      </p:graphicFrame>
      <p:sp>
        <p:nvSpPr>
          <p:cNvPr id="2" name="TextBox 1">
            <a:extLst>
              <a:ext uri="{FF2B5EF4-FFF2-40B4-BE49-F238E27FC236}">
                <a16:creationId xmlns:a16="http://schemas.microsoft.com/office/drawing/2014/main" id="{03A3AD0E-3D61-8C47-8E1B-CD892FA87C88}"/>
              </a:ext>
            </a:extLst>
          </p:cNvPr>
          <p:cNvSpPr txBox="1"/>
          <p:nvPr/>
        </p:nvSpPr>
        <p:spPr>
          <a:xfrm>
            <a:off x="1012092" y="377092"/>
            <a:ext cx="2743199"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cs typeface="Calibri"/>
              </a:rPr>
              <a:t>Science / Geography / ART</a:t>
            </a:r>
          </a:p>
          <a:p>
            <a:r>
              <a:rPr lang="en-US" dirty="0">
                <a:cs typeface="Calibri"/>
              </a:rPr>
              <a:t>Term 3 and 4</a:t>
            </a:r>
          </a:p>
        </p:txBody>
      </p:sp>
    </p:spTree>
    <p:extLst>
      <p:ext uri="{BB962C8B-B14F-4D97-AF65-F5344CB8AC3E}">
        <p14:creationId xmlns:p14="http://schemas.microsoft.com/office/powerpoint/2010/main" val="7681696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9E6C99E-450A-9687-E083-3E9B167A04A9}"/>
              </a:ext>
            </a:extLst>
          </p:cNvPr>
          <p:cNvSpPr txBox="1"/>
          <p:nvPr/>
        </p:nvSpPr>
        <p:spPr>
          <a:xfrm>
            <a:off x="1093838" y="737419"/>
            <a:ext cx="10028903" cy="42473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The previous two slides are an example of teacher's initial overviews, from this they will then complete milestone planning which will be available on the website soon. </a:t>
            </a:r>
          </a:p>
          <a:p>
            <a:endParaRPr lang="en-GB" dirty="0">
              <a:cs typeface="Calibri"/>
            </a:endParaRPr>
          </a:p>
          <a:p>
            <a:r>
              <a:rPr lang="en-GB" dirty="0">
                <a:cs typeface="Calibri"/>
              </a:rPr>
              <a:t>You will also receive plans for home from the teachers. </a:t>
            </a:r>
          </a:p>
          <a:p>
            <a:endParaRPr lang="en-GB" dirty="0">
              <a:cs typeface="Calibri"/>
            </a:endParaRPr>
          </a:p>
          <a:p>
            <a:r>
              <a:rPr lang="en-GB" dirty="0">
                <a:cs typeface="Calibri"/>
              </a:rPr>
              <a:t>The timetable is a sample of how the C/C cross curricular subjects are ordered in a week. By focusing on fewer things in greater depth and blocking out certain subjects through pieces of learning we have freed up more time for foundation subjects. </a:t>
            </a:r>
          </a:p>
          <a:p>
            <a:endParaRPr lang="en-GB" dirty="0">
              <a:cs typeface="Calibri"/>
            </a:endParaRPr>
          </a:p>
          <a:p>
            <a:r>
              <a:rPr lang="en-GB" dirty="0">
                <a:cs typeface="Calibri"/>
              </a:rPr>
              <a:t>Also the WCTR is based on the leading literature so geography/history (for example) knowledge is being imparted here too. </a:t>
            </a:r>
          </a:p>
          <a:p>
            <a:endParaRPr lang="en-GB" dirty="0">
              <a:cs typeface="Calibri"/>
            </a:endParaRPr>
          </a:p>
          <a:p>
            <a:r>
              <a:rPr lang="en-GB" dirty="0">
                <a:cs typeface="Calibri"/>
              </a:rPr>
              <a:t>A class reader will also be part of the 30 minutes WCTR sessions. </a:t>
            </a:r>
          </a:p>
          <a:p>
            <a:endParaRPr lang="en-GB" dirty="0">
              <a:cs typeface="Calibri"/>
            </a:endParaRPr>
          </a:p>
          <a:p>
            <a:r>
              <a:rPr lang="en-GB" dirty="0">
                <a:cs typeface="Calibri"/>
              </a:rPr>
              <a:t>Just read will happen 12 weeks every year, starting in September. </a:t>
            </a:r>
          </a:p>
        </p:txBody>
      </p:sp>
    </p:spTree>
    <p:extLst>
      <p:ext uri="{BB962C8B-B14F-4D97-AF65-F5344CB8AC3E}">
        <p14:creationId xmlns:p14="http://schemas.microsoft.com/office/powerpoint/2010/main" val="115764864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21</Slides>
  <Notes>0</Notes>
  <HiddenSlides>0</HiddenSlides>
  <MMClips>0</MMClips>
  <ScaleCrop>false</ScaleCrop>
  <HeadingPairs>
    <vt:vector size="4" baseType="variant">
      <vt:variant>
        <vt:lpstr>Theme</vt:lpstr>
      </vt:variant>
      <vt:variant>
        <vt:i4>2</vt:i4>
      </vt:variant>
      <vt:variant>
        <vt:lpstr>Slide Titles</vt:lpstr>
      </vt:variant>
      <vt:variant>
        <vt:i4>21</vt:i4>
      </vt:variant>
    </vt:vector>
  </HeadingPairs>
  <TitlesOfParts>
    <vt:vector size="23" baseType="lpstr">
      <vt:lpstr>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337</cp:revision>
  <dcterms:created xsi:type="dcterms:W3CDTF">2023-01-09T11:13:32Z</dcterms:created>
  <dcterms:modified xsi:type="dcterms:W3CDTF">2023-01-13T15:42:36Z</dcterms:modified>
</cp:coreProperties>
</file>