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691"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12/06/2024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12/06/2024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12/06/2024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12/06/2024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12/06/2024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12/06/2024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12/06/2024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12/06/2024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12/06/2024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12/06/2024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12/06/2024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12/06/2024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B2A630-AEAC-191F-F050-8D7420A72500}"/>
              </a:ext>
            </a:extLst>
          </p:cNvPr>
          <p:cNvSpPr txBox="1"/>
          <p:nvPr/>
        </p:nvSpPr>
        <p:spPr>
          <a:xfrm>
            <a:off x="225777" y="127000"/>
            <a:ext cx="447322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cs typeface="Calibri"/>
              </a:rPr>
              <a:t>Step back in time part 2 – Term 5 23-24</a:t>
            </a:r>
            <a:endParaRPr lang="en-GB" b="1" dirty="0"/>
          </a:p>
        </p:txBody>
      </p:sp>
      <p:sp>
        <p:nvSpPr>
          <p:cNvPr id="3" name="Rectangle: Rounded Corners 2">
            <a:extLst>
              <a:ext uri="{FF2B5EF4-FFF2-40B4-BE49-F238E27FC236}">
                <a16:creationId xmlns:a16="http://schemas.microsoft.com/office/drawing/2014/main" id="{35ACF9E9-14C8-077E-7C86-7B28F62B3294}"/>
              </a:ext>
            </a:extLst>
          </p:cNvPr>
          <p:cNvSpPr/>
          <p:nvPr/>
        </p:nvSpPr>
        <p:spPr>
          <a:xfrm>
            <a:off x="183444" y="550333"/>
            <a:ext cx="3457222" cy="2314222"/>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FE03D28B-E298-F8EE-5962-A4CD418770EE}"/>
              </a:ext>
            </a:extLst>
          </p:cNvPr>
          <p:cNvSpPr txBox="1"/>
          <p:nvPr/>
        </p:nvSpPr>
        <p:spPr>
          <a:xfrm>
            <a:off x="343168" y="665665"/>
            <a:ext cx="3193079" cy="213904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dirty="0">
                <a:cs typeface="Calibri"/>
              </a:rPr>
              <a:t>Synopsis </a:t>
            </a:r>
          </a:p>
          <a:p>
            <a:r>
              <a:rPr lang="en-GB" sz="1100" dirty="0"/>
              <a:t>Children will be refining their map and locational skills by researching where Greece is. Children will focus on the Ancient Greece time period and the last influence that the Ancient Greeks had on the western world. This will lead to children exploring different kinds of historical sources and evaluating their usefulness and reliability. Children will learn about their beliefs, lifestyles, buildings, clothing, trading, and hobbies. There will be a huge focus on democracy, alongside its importance in today’s society.</a:t>
            </a:r>
            <a:endParaRPr lang="en-GB" sz="1100" dirty="0">
              <a:cs typeface="Calibri"/>
            </a:endParaRPr>
          </a:p>
        </p:txBody>
      </p:sp>
      <p:sp>
        <p:nvSpPr>
          <p:cNvPr id="6" name="Rectangle: Rounded Corners 5">
            <a:extLst>
              <a:ext uri="{FF2B5EF4-FFF2-40B4-BE49-F238E27FC236}">
                <a16:creationId xmlns:a16="http://schemas.microsoft.com/office/drawing/2014/main" id="{82F0DC80-D1AE-1910-29D1-30E9A8F34744}"/>
              </a:ext>
            </a:extLst>
          </p:cNvPr>
          <p:cNvSpPr/>
          <p:nvPr/>
        </p:nvSpPr>
        <p:spPr>
          <a:xfrm>
            <a:off x="4769555" y="183445"/>
            <a:ext cx="6801555" cy="592666"/>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b="1" dirty="0">
                <a:solidFill>
                  <a:schemeClr val="tx1"/>
                </a:solidFill>
                <a:cs typeface="Calibri" panose="020F0502020204030204"/>
              </a:rPr>
              <a:t>Y4 Leading Question – Which is the greatest legacy of the Ancient Greeks?</a:t>
            </a:r>
            <a:endParaRPr lang="en-GB" dirty="0">
              <a:solidFill>
                <a:schemeClr val="tx1"/>
              </a:solidFill>
              <a:cs typeface="Calibri" panose="020F0502020204030204"/>
            </a:endParaRPr>
          </a:p>
        </p:txBody>
      </p:sp>
      <p:sp>
        <p:nvSpPr>
          <p:cNvPr id="7" name="Rectangle: Rounded Corners 6">
            <a:extLst>
              <a:ext uri="{FF2B5EF4-FFF2-40B4-BE49-F238E27FC236}">
                <a16:creationId xmlns:a16="http://schemas.microsoft.com/office/drawing/2014/main" id="{E92D949A-559C-61A5-6EDE-303744BAD4E1}"/>
              </a:ext>
            </a:extLst>
          </p:cNvPr>
          <p:cNvSpPr/>
          <p:nvPr/>
        </p:nvSpPr>
        <p:spPr>
          <a:xfrm>
            <a:off x="3804359" y="889000"/>
            <a:ext cx="3409248" cy="3113833"/>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FC40450-A441-21D6-CEE4-3C9CF31B47B0}"/>
              </a:ext>
            </a:extLst>
          </p:cNvPr>
          <p:cNvSpPr txBox="1"/>
          <p:nvPr/>
        </p:nvSpPr>
        <p:spPr>
          <a:xfrm>
            <a:off x="4089116" y="906481"/>
            <a:ext cx="3014709" cy="443198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cs typeface="Calibri"/>
              </a:rPr>
              <a:t>History</a:t>
            </a:r>
          </a:p>
          <a:p>
            <a:r>
              <a:rPr lang="en-GB" sz="1200" dirty="0">
                <a:cs typeface="Calibri"/>
              </a:rPr>
              <a:t>Who were the Ancient Greeks?</a:t>
            </a:r>
          </a:p>
          <a:p>
            <a:r>
              <a:rPr lang="en-GB" sz="1200" dirty="0">
                <a:cs typeface="Calibri"/>
              </a:rPr>
              <a:t>Where did they live?</a:t>
            </a:r>
          </a:p>
          <a:p>
            <a:r>
              <a:rPr lang="en-GB" sz="1200" dirty="0">
                <a:cs typeface="Calibri"/>
              </a:rPr>
              <a:t>Where do they fit with other ancient civilisations?</a:t>
            </a:r>
          </a:p>
          <a:p>
            <a:r>
              <a:rPr lang="en-GB" sz="1200" dirty="0">
                <a:cs typeface="Calibri"/>
              </a:rPr>
              <a:t>What did the Ancient Greeks believe in?</a:t>
            </a:r>
          </a:p>
          <a:p>
            <a:r>
              <a:rPr lang="en-GB" sz="1200" dirty="0">
                <a:cs typeface="Calibri"/>
              </a:rPr>
              <a:t>What is Ancient Greek architecture?</a:t>
            </a:r>
          </a:p>
          <a:p>
            <a:r>
              <a:rPr lang="en-GB" sz="1200" dirty="0">
                <a:cs typeface="Calibri"/>
              </a:rPr>
              <a:t>What was Ancient Greek sport like and how does it compare to ours?</a:t>
            </a:r>
          </a:p>
          <a:p>
            <a:r>
              <a:rPr lang="en-GB" sz="1200" dirty="0">
                <a:cs typeface="Calibri"/>
              </a:rPr>
              <a:t>What is democracy and</a:t>
            </a:r>
          </a:p>
          <a:p>
            <a:r>
              <a:rPr lang="en-GB" sz="1200" dirty="0">
                <a:cs typeface="Calibri"/>
              </a:rPr>
              <a:t>what did it look like in</a:t>
            </a:r>
          </a:p>
          <a:p>
            <a:r>
              <a:rPr lang="en-GB" sz="1200" dirty="0">
                <a:cs typeface="Calibri"/>
              </a:rPr>
              <a:t>Ancient Greece?</a:t>
            </a:r>
          </a:p>
          <a:p>
            <a:r>
              <a:rPr lang="en-GB" sz="1200" dirty="0">
                <a:cs typeface="Calibri"/>
              </a:rPr>
              <a:t>Balanced argument to answer leading question.</a:t>
            </a:r>
          </a:p>
          <a:p>
            <a:r>
              <a:rPr lang="en-GB" sz="1200" dirty="0">
                <a:cs typeface="Calibri"/>
              </a:rPr>
              <a:t>Weighing up, comparing</a:t>
            </a:r>
          </a:p>
          <a:p>
            <a:r>
              <a:rPr lang="en-GB" sz="1200" dirty="0">
                <a:cs typeface="Calibri"/>
              </a:rPr>
              <a:t>Discussion, class debate.</a:t>
            </a:r>
          </a:p>
          <a:p>
            <a:endParaRPr lang="en-GB" sz="1200" dirty="0">
              <a:cs typeface="Calibri"/>
            </a:endParaRPr>
          </a:p>
          <a:p>
            <a:endParaRPr lang="en-GB" sz="1200" b="1" dirty="0">
              <a:cs typeface="Calibri"/>
            </a:endParaRPr>
          </a:p>
          <a:p>
            <a:r>
              <a:rPr lang="en-GB" sz="1200" dirty="0">
                <a:cs typeface="Calibri"/>
              </a:rPr>
              <a:t> </a:t>
            </a:r>
          </a:p>
          <a:p>
            <a:r>
              <a:rPr lang="en-GB" sz="1200" dirty="0">
                <a:cs typeface="Calibri"/>
              </a:rPr>
              <a:t> </a:t>
            </a:r>
          </a:p>
          <a:p>
            <a:endParaRPr lang="en-GB" dirty="0">
              <a:cs typeface="Calibri"/>
            </a:endParaRPr>
          </a:p>
          <a:p>
            <a:endParaRPr lang="en-GB" dirty="0">
              <a:cs typeface="Calibri"/>
            </a:endParaRPr>
          </a:p>
        </p:txBody>
      </p:sp>
      <p:sp>
        <p:nvSpPr>
          <p:cNvPr id="9" name="Rectangle: Rounded Corners 8">
            <a:extLst>
              <a:ext uri="{FF2B5EF4-FFF2-40B4-BE49-F238E27FC236}">
                <a16:creationId xmlns:a16="http://schemas.microsoft.com/office/drawing/2014/main" id="{3D8AB129-44DE-A3B5-D2A3-914962B6B1FF}"/>
              </a:ext>
            </a:extLst>
          </p:cNvPr>
          <p:cNvSpPr/>
          <p:nvPr/>
        </p:nvSpPr>
        <p:spPr>
          <a:xfrm>
            <a:off x="8085666" y="1016000"/>
            <a:ext cx="3838222" cy="1378764"/>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5E5E5C4C-22D0-83A9-D908-2DEF3B54D376}"/>
              </a:ext>
            </a:extLst>
          </p:cNvPr>
          <p:cNvSpPr txBox="1"/>
          <p:nvPr/>
        </p:nvSpPr>
        <p:spPr>
          <a:xfrm>
            <a:off x="8290274" y="1043826"/>
            <a:ext cx="3409247" cy="15081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cs typeface="Calibri"/>
              </a:rPr>
              <a:t>Geography</a:t>
            </a:r>
          </a:p>
          <a:p>
            <a:r>
              <a:rPr lang="en-GB" sz="1400" dirty="0">
                <a:cs typeface="Calibri"/>
              </a:rPr>
              <a:t>Identifying Greece on a map</a:t>
            </a:r>
          </a:p>
          <a:p>
            <a:r>
              <a:rPr lang="en-GB" sz="1400" dirty="0">
                <a:cs typeface="Calibri"/>
              </a:rPr>
              <a:t>Annotating key cities and regions</a:t>
            </a:r>
          </a:p>
          <a:p>
            <a:r>
              <a:rPr lang="en-GB" sz="1400" dirty="0">
                <a:cs typeface="Calibri"/>
              </a:rPr>
              <a:t>Understanding the human and physical aspects of Ancient Greece.</a:t>
            </a:r>
          </a:p>
          <a:p>
            <a:endParaRPr lang="en-GB" b="1" dirty="0">
              <a:cs typeface="Calibri"/>
            </a:endParaRPr>
          </a:p>
        </p:txBody>
      </p:sp>
      <p:sp>
        <p:nvSpPr>
          <p:cNvPr id="11" name="Rectangle: Rounded Corners 10">
            <a:extLst>
              <a:ext uri="{FF2B5EF4-FFF2-40B4-BE49-F238E27FC236}">
                <a16:creationId xmlns:a16="http://schemas.microsoft.com/office/drawing/2014/main" id="{45D4D006-4E38-FFD4-6B04-905B44F51796}"/>
              </a:ext>
            </a:extLst>
          </p:cNvPr>
          <p:cNvSpPr/>
          <p:nvPr/>
        </p:nvSpPr>
        <p:spPr>
          <a:xfrm>
            <a:off x="183444" y="3033888"/>
            <a:ext cx="3386666" cy="1848555"/>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Rounded Corners 12">
            <a:extLst>
              <a:ext uri="{FF2B5EF4-FFF2-40B4-BE49-F238E27FC236}">
                <a16:creationId xmlns:a16="http://schemas.microsoft.com/office/drawing/2014/main" id="{FB18953E-5D61-C0AE-47A7-895A03047FDB}"/>
              </a:ext>
            </a:extLst>
          </p:cNvPr>
          <p:cNvSpPr/>
          <p:nvPr/>
        </p:nvSpPr>
        <p:spPr>
          <a:xfrm>
            <a:off x="225778" y="5164666"/>
            <a:ext cx="3344332"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Rounded Corners 13">
            <a:extLst>
              <a:ext uri="{FF2B5EF4-FFF2-40B4-BE49-F238E27FC236}">
                <a16:creationId xmlns:a16="http://schemas.microsoft.com/office/drawing/2014/main" id="{0B238630-285C-9D8D-8447-A99A5F239E0E}"/>
              </a:ext>
            </a:extLst>
          </p:cNvPr>
          <p:cNvSpPr/>
          <p:nvPr/>
        </p:nvSpPr>
        <p:spPr>
          <a:xfrm>
            <a:off x="7481719" y="2634653"/>
            <a:ext cx="4393620" cy="2049314"/>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8AE451A1-B84F-AF42-EEB6-1C29BD2145D1}"/>
              </a:ext>
            </a:extLst>
          </p:cNvPr>
          <p:cNvSpPr/>
          <p:nvPr/>
        </p:nvSpPr>
        <p:spPr>
          <a:xfrm>
            <a:off x="3767667" y="5164666"/>
            <a:ext cx="1862666"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Rounded Corners 15">
            <a:extLst>
              <a:ext uri="{FF2B5EF4-FFF2-40B4-BE49-F238E27FC236}">
                <a16:creationId xmlns:a16="http://schemas.microsoft.com/office/drawing/2014/main" id="{D1F8B397-EC78-4406-1FAE-99320669F9A4}"/>
              </a:ext>
            </a:extLst>
          </p:cNvPr>
          <p:cNvSpPr/>
          <p:nvPr/>
        </p:nvSpPr>
        <p:spPr>
          <a:xfrm>
            <a:off x="5842000" y="5164666"/>
            <a:ext cx="1862666"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Rounded Corners 16">
            <a:extLst>
              <a:ext uri="{FF2B5EF4-FFF2-40B4-BE49-F238E27FC236}">
                <a16:creationId xmlns:a16="http://schemas.microsoft.com/office/drawing/2014/main" id="{8FD9981E-53E4-2263-61BE-1408E40DD14D}"/>
              </a:ext>
            </a:extLst>
          </p:cNvPr>
          <p:cNvSpPr/>
          <p:nvPr/>
        </p:nvSpPr>
        <p:spPr>
          <a:xfrm>
            <a:off x="7859888" y="5164666"/>
            <a:ext cx="1862666"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Rounded Corners 17">
            <a:extLst>
              <a:ext uri="{FF2B5EF4-FFF2-40B4-BE49-F238E27FC236}">
                <a16:creationId xmlns:a16="http://schemas.microsoft.com/office/drawing/2014/main" id="{4BDCAE9C-F391-F8CD-1A57-B9DB11B7BF32}"/>
              </a:ext>
            </a:extLst>
          </p:cNvPr>
          <p:cNvSpPr/>
          <p:nvPr/>
        </p:nvSpPr>
        <p:spPr>
          <a:xfrm>
            <a:off x="9877777" y="5108222"/>
            <a:ext cx="1862666"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0F552256-9927-2846-FE03-C78B93AD99A5}"/>
              </a:ext>
            </a:extLst>
          </p:cNvPr>
          <p:cNvSpPr txBox="1"/>
          <p:nvPr/>
        </p:nvSpPr>
        <p:spPr>
          <a:xfrm>
            <a:off x="380999" y="3087404"/>
            <a:ext cx="2920999" cy="20005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cs typeface="Calibri"/>
              </a:rPr>
              <a:t>Arts and extras</a:t>
            </a:r>
          </a:p>
          <a:p>
            <a:r>
              <a:rPr lang="en-GB" sz="1400" dirty="0">
                <a:cs typeface="Calibri"/>
              </a:rPr>
              <a:t>Forest School</a:t>
            </a:r>
          </a:p>
          <a:p>
            <a:r>
              <a:rPr lang="en-GB" sz="1400" dirty="0">
                <a:cs typeface="Calibri"/>
              </a:rPr>
              <a:t>Science Festival</a:t>
            </a:r>
          </a:p>
          <a:p>
            <a:r>
              <a:rPr lang="en-GB" sz="1400" dirty="0">
                <a:cs typeface="Calibri"/>
              </a:rPr>
              <a:t>Architecture walk in Cheltenham</a:t>
            </a:r>
          </a:p>
          <a:p>
            <a:r>
              <a:rPr lang="en-GB" sz="1400" dirty="0">
                <a:cs typeface="Calibri"/>
              </a:rPr>
              <a:t>Ancient Greek day with ‘Past Productions’</a:t>
            </a:r>
          </a:p>
          <a:p>
            <a:r>
              <a:rPr lang="en-GB" dirty="0">
                <a:cs typeface="Calibri"/>
              </a:rPr>
              <a:t> </a:t>
            </a:r>
          </a:p>
          <a:p>
            <a:endParaRPr lang="en-GB" dirty="0">
              <a:cs typeface="Calibri"/>
            </a:endParaRPr>
          </a:p>
        </p:txBody>
      </p:sp>
      <p:sp>
        <p:nvSpPr>
          <p:cNvPr id="21" name="TextBox 20">
            <a:extLst>
              <a:ext uri="{FF2B5EF4-FFF2-40B4-BE49-F238E27FC236}">
                <a16:creationId xmlns:a16="http://schemas.microsoft.com/office/drawing/2014/main" id="{3A3E445E-1217-9070-C3AA-BB0F603878EE}"/>
              </a:ext>
            </a:extLst>
          </p:cNvPr>
          <p:cNvSpPr txBox="1"/>
          <p:nvPr/>
        </p:nvSpPr>
        <p:spPr>
          <a:xfrm>
            <a:off x="7619998" y="2668794"/>
            <a:ext cx="4303890" cy="16619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cs typeface="Calibri"/>
              </a:rPr>
              <a:t>English</a:t>
            </a:r>
          </a:p>
          <a:p>
            <a:endParaRPr lang="en-GB" sz="1600" b="1" dirty="0">
              <a:cs typeface="Calibri"/>
            </a:endParaRPr>
          </a:p>
          <a:p>
            <a:pPr fontAlgn="base"/>
            <a:r>
              <a:rPr lang="en-GB" sz="1400" dirty="0">
                <a:cs typeface="Calibri"/>
              </a:rPr>
              <a:t>Fiction –Defeat the monster story</a:t>
            </a:r>
          </a:p>
          <a:p>
            <a:pPr fontAlgn="base"/>
            <a:r>
              <a:rPr lang="en-GB" sz="1400" dirty="0"/>
              <a:t>Non-fiction – Balanced discussion</a:t>
            </a:r>
          </a:p>
          <a:p>
            <a:pPr fontAlgn="base"/>
            <a:r>
              <a:rPr lang="en-GB" sz="1400" dirty="0"/>
              <a:t>Whole Class Talk for Reading all linked to our leading question.</a:t>
            </a:r>
          </a:p>
          <a:p>
            <a:pPr fontAlgn="base"/>
            <a:r>
              <a:rPr lang="en-US" sz="1400" dirty="0"/>
              <a:t>Class reader </a:t>
            </a:r>
            <a:r>
              <a:rPr lang="en-US" sz="1400"/>
              <a:t>– ‘Who </a:t>
            </a:r>
            <a:r>
              <a:rPr lang="en-US" sz="1400" dirty="0"/>
              <a:t>let the </a:t>
            </a:r>
            <a:r>
              <a:rPr lang="en-US" sz="1400"/>
              <a:t>gods out’ </a:t>
            </a:r>
            <a:r>
              <a:rPr lang="en-US" sz="1400" dirty="0"/>
              <a:t>by </a:t>
            </a:r>
            <a:r>
              <a:rPr lang="en-US" sz="1400" dirty="0" err="1"/>
              <a:t>Maz</a:t>
            </a:r>
            <a:r>
              <a:rPr lang="en-US" sz="1400" dirty="0"/>
              <a:t> Evans</a:t>
            </a:r>
            <a:endParaRPr lang="en-GB" sz="1400" dirty="0">
              <a:cs typeface="Calibri"/>
            </a:endParaRPr>
          </a:p>
        </p:txBody>
      </p:sp>
      <p:sp>
        <p:nvSpPr>
          <p:cNvPr id="22" name="TextBox 21">
            <a:extLst>
              <a:ext uri="{FF2B5EF4-FFF2-40B4-BE49-F238E27FC236}">
                <a16:creationId xmlns:a16="http://schemas.microsoft.com/office/drawing/2014/main" id="{D9809623-15A3-310E-A7F2-D32C2803DEDB}"/>
              </a:ext>
            </a:extLst>
          </p:cNvPr>
          <p:cNvSpPr txBox="1"/>
          <p:nvPr/>
        </p:nvSpPr>
        <p:spPr>
          <a:xfrm>
            <a:off x="191152" y="5196007"/>
            <a:ext cx="3332335" cy="16619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cs typeface="Calibri"/>
              </a:rPr>
              <a:t>Maths</a:t>
            </a:r>
          </a:p>
          <a:p>
            <a:r>
              <a:rPr lang="en-GB" sz="1400" dirty="0">
                <a:cs typeface="Calibri"/>
              </a:rPr>
              <a:t>Division</a:t>
            </a:r>
          </a:p>
          <a:p>
            <a:r>
              <a:rPr lang="en-GB" sz="1400" dirty="0">
                <a:cs typeface="Calibri"/>
              </a:rPr>
              <a:t>Angles</a:t>
            </a:r>
          </a:p>
          <a:p>
            <a:r>
              <a:rPr lang="en-GB" sz="1400" dirty="0">
                <a:cs typeface="Calibri"/>
              </a:rPr>
              <a:t>Fractions</a:t>
            </a:r>
          </a:p>
          <a:p>
            <a:r>
              <a:rPr lang="en-GB" sz="1400" dirty="0">
                <a:cs typeface="Calibri"/>
              </a:rPr>
              <a:t>Decimals</a:t>
            </a:r>
          </a:p>
          <a:p>
            <a:r>
              <a:rPr lang="en-GB" sz="1400" dirty="0">
                <a:cs typeface="Calibri"/>
              </a:rPr>
              <a:t>Converting money</a:t>
            </a:r>
            <a:r>
              <a:rPr lang="en-GB" sz="1400" b="1" dirty="0">
                <a:cs typeface="Calibri"/>
              </a:rPr>
              <a:t> </a:t>
            </a:r>
          </a:p>
          <a:p>
            <a:pPr marL="285750" indent="-285750">
              <a:buFont typeface="Arial"/>
              <a:buChar char="•"/>
            </a:pPr>
            <a:endParaRPr lang="en-GB" dirty="0">
              <a:cs typeface="Calibri"/>
            </a:endParaRPr>
          </a:p>
        </p:txBody>
      </p:sp>
      <p:sp>
        <p:nvSpPr>
          <p:cNvPr id="23" name="TextBox 22">
            <a:extLst>
              <a:ext uri="{FF2B5EF4-FFF2-40B4-BE49-F238E27FC236}">
                <a16:creationId xmlns:a16="http://schemas.microsoft.com/office/drawing/2014/main" id="{838F63F3-3406-69CB-BADD-38BDC73D7B73}"/>
              </a:ext>
            </a:extLst>
          </p:cNvPr>
          <p:cNvSpPr txBox="1"/>
          <p:nvPr/>
        </p:nvSpPr>
        <p:spPr>
          <a:xfrm>
            <a:off x="3838221" y="5277555"/>
            <a:ext cx="1862666" cy="11387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cs typeface="Calibri"/>
              </a:rPr>
              <a:t>PE</a:t>
            </a:r>
          </a:p>
          <a:p>
            <a:r>
              <a:rPr lang="en-GB" sz="1600" b="1" dirty="0">
                <a:cs typeface="Calibri"/>
              </a:rPr>
              <a:t>Real Gym - </a:t>
            </a:r>
            <a:r>
              <a:rPr lang="en-GB" sz="900" dirty="0"/>
              <a:t>In this unit, the children will learn, develop and apply flight and travel on the floor, with hand apparatus and on apparatus.</a:t>
            </a:r>
            <a:endParaRPr lang="en-GB" sz="1600" b="1" dirty="0">
              <a:cs typeface="Calibri"/>
            </a:endParaRPr>
          </a:p>
        </p:txBody>
      </p:sp>
      <p:sp>
        <p:nvSpPr>
          <p:cNvPr id="24" name="TextBox 23">
            <a:extLst>
              <a:ext uri="{FF2B5EF4-FFF2-40B4-BE49-F238E27FC236}">
                <a16:creationId xmlns:a16="http://schemas.microsoft.com/office/drawing/2014/main" id="{7E20156C-4AB0-472D-476A-649AD3A3FB36}"/>
              </a:ext>
            </a:extLst>
          </p:cNvPr>
          <p:cNvSpPr txBox="1"/>
          <p:nvPr/>
        </p:nvSpPr>
        <p:spPr>
          <a:xfrm>
            <a:off x="5964679" y="5298053"/>
            <a:ext cx="1594555"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cs typeface="Calibri"/>
              </a:rPr>
              <a:t>PSHE – Jigsaw</a:t>
            </a:r>
          </a:p>
          <a:p>
            <a:r>
              <a:rPr lang="en-GB" sz="1200" dirty="0">
                <a:cs typeface="Calibri"/>
              </a:rPr>
              <a:t>Relationships – Friendships, solving conflict, jealousy, being respectful.</a:t>
            </a:r>
          </a:p>
          <a:p>
            <a:pPr marL="285750" indent="-285750">
              <a:buFont typeface="Arial"/>
              <a:buChar char="•"/>
            </a:pPr>
            <a:endParaRPr lang="en-GB" sz="1400" dirty="0">
              <a:cs typeface="Calibri"/>
            </a:endParaRPr>
          </a:p>
        </p:txBody>
      </p:sp>
      <p:sp>
        <p:nvSpPr>
          <p:cNvPr id="25" name="TextBox 24">
            <a:extLst>
              <a:ext uri="{FF2B5EF4-FFF2-40B4-BE49-F238E27FC236}">
                <a16:creationId xmlns:a16="http://schemas.microsoft.com/office/drawing/2014/main" id="{6674A6BF-A454-3CF7-0092-1F46E8262323}"/>
              </a:ext>
            </a:extLst>
          </p:cNvPr>
          <p:cNvSpPr txBox="1"/>
          <p:nvPr/>
        </p:nvSpPr>
        <p:spPr>
          <a:xfrm>
            <a:off x="7951609" y="5277555"/>
            <a:ext cx="1594555" cy="12926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cs typeface="Calibri"/>
              </a:rPr>
              <a:t>Computing</a:t>
            </a:r>
          </a:p>
          <a:p>
            <a:r>
              <a:rPr lang="en-GB" sz="1400" dirty="0">
                <a:cs typeface="Calibri"/>
              </a:rPr>
              <a:t>Purple Mash – Making music using Busy Beats. </a:t>
            </a:r>
          </a:p>
          <a:p>
            <a:endParaRPr lang="en-GB" dirty="0"/>
          </a:p>
        </p:txBody>
      </p:sp>
      <p:sp>
        <p:nvSpPr>
          <p:cNvPr id="26" name="TextBox 25">
            <a:extLst>
              <a:ext uri="{FF2B5EF4-FFF2-40B4-BE49-F238E27FC236}">
                <a16:creationId xmlns:a16="http://schemas.microsoft.com/office/drawing/2014/main" id="{8E10AB42-B53B-270D-88E2-B781A00EC2A2}"/>
              </a:ext>
            </a:extLst>
          </p:cNvPr>
          <p:cNvSpPr txBox="1"/>
          <p:nvPr/>
        </p:nvSpPr>
        <p:spPr>
          <a:xfrm>
            <a:off x="9877776" y="5221110"/>
            <a:ext cx="1841499" cy="15081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cs typeface="Calibri"/>
              </a:rPr>
              <a:t>Music</a:t>
            </a:r>
          </a:p>
          <a:p>
            <a:r>
              <a:rPr lang="en-GB" sz="1200" dirty="0">
                <a:cs typeface="Calibri"/>
              </a:rPr>
              <a:t>Learning to play the clarinet with Gloucestershire Music.</a:t>
            </a:r>
          </a:p>
          <a:p>
            <a:r>
              <a:rPr lang="en-GB" sz="1200" dirty="0">
                <a:cs typeface="Calibri"/>
              </a:rPr>
              <a:t>Charanga – Blackbird by the Beatles</a:t>
            </a:r>
          </a:p>
          <a:p>
            <a:endParaRPr lang="en-GB" sz="1600" dirty="0">
              <a:cs typeface="Calibri"/>
            </a:endParaRPr>
          </a:p>
        </p:txBody>
      </p:sp>
      <p:sp>
        <p:nvSpPr>
          <p:cNvPr id="27" name="Rectangle: Rounded Corners 26">
            <a:extLst>
              <a:ext uri="{FF2B5EF4-FFF2-40B4-BE49-F238E27FC236}">
                <a16:creationId xmlns:a16="http://schemas.microsoft.com/office/drawing/2014/main" id="{0D969A1E-B3E4-4AC5-8C7A-B50AAF5E9724}"/>
              </a:ext>
            </a:extLst>
          </p:cNvPr>
          <p:cNvSpPr/>
          <p:nvPr/>
        </p:nvSpPr>
        <p:spPr>
          <a:xfrm>
            <a:off x="3725331" y="4087100"/>
            <a:ext cx="3707839" cy="923633"/>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94FE971A-DC55-41D8-8038-4CC646B1F4ED}"/>
              </a:ext>
            </a:extLst>
          </p:cNvPr>
          <p:cNvSpPr txBox="1"/>
          <p:nvPr/>
        </p:nvSpPr>
        <p:spPr>
          <a:xfrm>
            <a:off x="3745522" y="4077470"/>
            <a:ext cx="3779369"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cs typeface="Calibri"/>
              </a:rPr>
              <a:t>French</a:t>
            </a:r>
          </a:p>
          <a:p>
            <a:r>
              <a:rPr lang="en-GB" sz="1200" dirty="0">
                <a:cs typeface="Calibri"/>
              </a:rPr>
              <a:t>La Date – days of the week, months of the year, the date today, numbers to 31, birthdays.</a:t>
            </a:r>
          </a:p>
        </p:txBody>
      </p:sp>
    </p:spTree>
    <p:extLst>
      <p:ext uri="{BB962C8B-B14F-4D97-AF65-F5344CB8AC3E}">
        <p14:creationId xmlns:p14="http://schemas.microsoft.com/office/powerpoint/2010/main" val="38546938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144</TotalTime>
  <Words>376</Words>
  <Application>Microsoft Office PowerPoint</Application>
  <PresentationFormat>Widescreen</PresentationFormat>
  <Paragraphs>54</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Watkins</dc:creator>
  <cp:lastModifiedBy>Mrs Windsor</cp:lastModifiedBy>
  <cp:revision>48</cp:revision>
  <dcterms:created xsi:type="dcterms:W3CDTF">2023-01-04T17:27:46Z</dcterms:created>
  <dcterms:modified xsi:type="dcterms:W3CDTF">2024-06-12T10:07:40Z</dcterms:modified>
</cp:coreProperties>
</file>