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1" r:id="rId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A7DB"/>
    <a:srgbClr val="EEC9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300E10-0FDF-032E-F8CD-94A00BC5262D}" v="1026" dt="2023-01-05T10:37:29.643"/>
    <p1510:client id="{19032DCA-A061-B5A3-ACEE-5F7201D4D7C6}" v="321" dt="2023-01-11T16:02:59.899"/>
    <p1510:client id="{2B883AF6-8FF4-D89F-E6CD-6EAD217867B1}" v="1579" dt="2023-09-14T15:51:16.294"/>
    <p1510:client id="{4A89F072-11AC-D5FB-C954-02A020BBD670}" v="212" dt="2023-09-07T15:40:06.006"/>
    <p1510:client id="{71F5CE63-0686-18AA-F4FD-486EF751DAF2}" v="18" dt="2023-01-11T15:50:20.447"/>
    <p1510:client id="{73B35D7B-7C4D-8195-A4D4-2D73C9727FAA}" v="257" dt="2023-09-10T17:06:53.931"/>
    <p1510:client id="{812EEA50-C807-44F1-84F9-D7DF4D8A9C9E}" v="335" dt="2023-01-09T21:34:16.892"/>
    <p1510:client id="{A1D64833-6DD8-E9B9-BA9E-C77519CA4B5A}" v="268" dt="2023-01-06T16:47:13.105"/>
    <p1510:client id="{B92236B1-53D2-E552-6E68-5D2BBE50CE4F}" v="171" dt="2023-09-08T07:43:05.848"/>
    <p1510:client id="{BB68659F-C957-3B1B-F8F1-EF551EA77D5C}" v="717" dt="2023-01-05T09:24:41.069"/>
    <p1510:client id="{CBB7BB98-E401-42DD-98FC-67DCC951F410}" v="299" dt="2023-01-04T17:46:07.770"/>
    <p1510:client id="{E4808CE2-B63B-A069-22AE-1036818D3C69}" v="2" dt="2023-09-08T15:14:44.2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23/09/2025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23/09/2025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5ACF9E9-14C8-077E-7C86-7B28F62B3294}"/>
              </a:ext>
            </a:extLst>
          </p:cNvPr>
          <p:cNvSpPr/>
          <p:nvPr/>
        </p:nvSpPr>
        <p:spPr>
          <a:xfrm>
            <a:off x="314413" y="193146"/>
            <a:ext cx="3457222" cy="2515749"/>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509763" y="192704"/>
            <a:ext cx="3193079" cy="28931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Synopsis</a:t>
            </a:r>
            <a:r>
              <a:rPr lang="en-GB" sz="1200" dirty="0">
                <a:cs typeface="Calibri"/>
              </a:rPr>
              <a:t>:</a:t>
            </a:r>
            <a:endParaRPr lang="en-GB" sz="1200" dirty="0">
              <a:ea typeface="+mn-lt"/>
              <a:cs typeface="+mn-lt"/>
            </a:endParaRPr>
          </a:p>
          <a:p>
            <a:r>
              <a:rPr lang="en-GB" sz="1200" dirty="0">
                <a:ea typeface="+mn-lt"/>
                <a:cs typeface="+mn-lt"/>
              </a:rPr>
              <a:t>Home-visits</a:t>
            </a:r>
          </a:p>
          <a:p>
            <a:r>
              <a:rPr lang="en-GB" sz="1200" dirty="0">
                <a:cs typeface="Calibri"/>
              </a:rPr>
              <a:t>Settling into classrooms as part of a small group</a:t>
            </a:r>
          </a:p>
          <a:p>
            <a:r>
              <a:rPr lang="en-GB" sz="1200" dirty="0">
                <a:cs typeface="Calibri"/>
              </a:rPr>
              <a:t>Settling into classrooms as part of a large group</a:t>
            </a:r>
          </a:p>
          <a:p>
            <a:r>
              <a:rPr lang="en-GB" sz="1200" dirty="0">
                <a:cs typeface="Calibri"/>
              </a:rPr>
              <a:t>Learning expectations</a:t>
            </a:r>
          </a:p>
          <a:p>
            <a:r>
              <a:rPr lang="en-GB" sz="1200" dirty="0">
                <a:cs typeface="Calibri"/>
              </a:rPr>
              <a:t>Using classroom and outside spaces effectively</a:t>
            </a:r>
          </a:p>
          <a:p>
            <a:r>
              <a:rPr lang="en-GB" sz="1200" dirty="0">
                <a:cs typeface="Calibri"/>
              </a:rPr>
              <a:t>Using familiar objects</a:t>
            </a:r>
          </a:p>
          <a:p>
            <a:r>
              <a:rPr lang="en-GB" sz="1200" dirty="0">
                <a:cs typeface="Calibri"/>
              </a:rPr>
              <a:t>Extending own learning with familiar resources</a:t>
            </a:r>
          </a:p>
          <a:p>
            <a:r>
              <a:rPr lang="en-GB" sz="1200" dirty="0">
                <a:cs typeface="Calibri"/>
              </a:rPr>
              <a:t>Extending learning and sharing ideas with the enhancements provided by adult</a:t>
            </a:r>
          </a:p>
          <a:p>
            <a:r>
              <a:rPr lang="en-GB" sz="1200" dirty="0">
                <a:cs typeface="Calibri"/>
              </a:rPr>
              <a:t>Working with familiar people</a:t>
            </a:r>
          </a:p>
          <a:p>
            <a:r>
              <a:rPr lang="en-GB" sz="1200" dirty="0">
                <a:cs typeface="Calibri"/>
              </a:rPr>
              <a:t>Meeting and working with new people</a:t>
            </a:r>
          </a:p>
          <a:p>
            <a:endParaRPr lang="en-GB" sz="1400" dirty="0">
              <a:cs typeface="Calibri"/>
            </a:endParaRPr>
          </a:p>
          <a:p>
            <a:endParaRPr lang="en-GB"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459993" y="195351"/>
            <a:ext cx="6801555" cy="592666"/>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solidFill>
                  <a:schemeClr val="tx1"/>
                </a:solidFill>
                <a:cs typeface="Calibri" panose="020F0502020204030204"/>
              </a:rPr>
              <a:t>EYFS - Term </a:t>
            </a:r>
            <a:r>
              <a:rPr lang="en-GB">
                <a:solidFill>
                  <a:schemeClr val="tx1"/>
                </a:solidFill>
                <a:cs typeface="Calibri" panose="020F0502020204030204"/>
              </a:rPr>
              <a:t>1 2025 – </a:t>
            </a:r>
            <a:r>
              <a:rPr lang="en-GB" dirty="0">
                <a:solidFill>
                  <a:schemeClr val="tx1"/>
                </a:solidFill>
                <a:cs typeface="Calibri" panose="020F0502020204030204"/>
              </a:rPr>
              <a:t>Owl Babies and Little Red Hen</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4021666" y="908843"/>
            <a:ext cx="3894667"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4095749" y="951618"/>
            <a:ext cx="4007555" cy="27699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Personal, Social and Emotional:</a:t>
            </a:r>
          </a:p>
          <a:p>
            <a:r>
              <a:rPr lang="en-GB" sz="1400" dirty="0">
                <a:cs typeface="Calibri"/>
              </a:rPr>
              <a:t>Rules and routines</a:t>
            </a:r>
            <a:endParaRPr lang="en-GB" dirty="0">
              <a:cs typeface="Calibri"/>
            </a:endParaRPr>
          </a:p>
          <a:p>
            <a:r>
              <a:rPr lang="en-GB" sz="1400" dirty="0">
                <a:cs typeface="Calibri"/>
              </a:rPr>
              <a:t>Timetables</a:t>
            </a:r>
          </a:p>
          <a:p>
            <a:r>
              <a:rPr lang="en-GB" sz="1400" dirty="0">
                <a:cs typeface="Calibri"/>
              </a:rPr>
              <a:t>People who help us</a:t>
            </a:r>
          </a:p>
          <a:p>
            <a:r>
              <a:rPr lang="en-GB" sz="1400" dirty="0">
                <a:cs typeface="Calibri"/>
              </a:rPr>
              <a:t>Rules and Values 0 Respect, ready and safe</a:t>
            </a:r>
          </a:p>
          <a:p>
            <a:r>
              <a:rPr lang="en-GB" sz="1400" dirty="0">
                <a:cs typeface="Calibri"/>
              </a:rPr>
              <a:t>Working together and independently</a:t>
            </a:r>
          </a:p>
          <a:p>
            <a:r>
              <a:rPr lang="en-GB" sz="1400" dirty="0">
                <a:cs typeface="Calibri"/>
              </a:rPr>
              <a:t>Please and thank-you</a:t>
            </a:r>
          </a:p>
          <a:p>
            <a:endParaRPr lang="en-GB" dirty="0">
              <a:cs typeface="Calibri"/>
            </a:endParaRPr>
          </a:p>
          <a:p>
            <a:endParaRPr lang="en-GB">
              <a:cs typeface="Calibri"/>
            </a:endParaRPr>
          </a:p>
          <a:p>
            <a:endParaRPr lang="en-GB">
              <a:cs typeface="Calibri"/>
            </a:endParaRPr>
          </a:p>
          <a:p>
            <a:endParaRPr lang="en-GB">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085666" y="908843"/>
            <a:ext cx="3838222" cy="1923298"/>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8172979" y="954704"/>
            <a:ext cx="3357121"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Communication and Language:</a:t>
            </a:r>
          </a:p>
          <a:p>
            <a:r>
              <a:rPr lang="en-GB" sz="1400" dirty="0">
                <a:cs typeface="Calibri"/>
              </a:rPr>
              <a:t>Talking about myself</a:t>
            </a:r>
          </a:p>
          <a:p>
            <a:r>
              <a:rPr lang="en-GB" sz="1400" dirty="0">
                <a:cs typeface="Calibri"/>
              </a:rPr>
              <a:t>Sharing ideas and knowledge, answering questions</a:t>
            </a:r>
          </a:p>
          <a:p>
            <a:r>
              <a:rPr lang="en-GB" sz="1400" dirty="0">
                <a:cs typeface="Calibri"/>
              </a:rPr>
              <a:t>Talking about family and people who are important</a:t>
            </a:r>
          </a:p>
          <a:p>
            <a:r>
              <a:rPr lang="en-GB" sz="1400" dirty="0">
                <a:cs typeface="Calibri"/>
              </a:rPr>
              <a:t>Listening and responding to others</a:t>
            </a:r>
          </a:p>
          <a:p>
            <a:r>
              <a:rPr lang="en-GB" sz="1400" dirty="0">
                <a:cs typeface="Calibri"/>
              </a:rPr>
              <a:t>Joining other at play and talking to them</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661900" y="2796426"/>
            <a:ext cx="3848804"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5169872" y="2923547"/>
            <a:ext cx="6237108"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5437188" y="4914635"/>
            <a:ext cx="3398570" cy="184634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8972904" y="4917723"/>
            <a:ext cx="2946133" cy="1846349"/>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945184" y="2894665"/>
            <a:ext cx="3141258"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Physical:</a:t>
            </a:r>
          </a:p>
          <a:p>
            <a:r>
              <a:rPr lang="en-GB" sz="1400" dirty="0">
                <a:cs typeface="Calibri"/>
              </a:rPr>
              <a:t>Outside Area daily</a:t>
            </a:r>
          </a:p>
          <a:p>
            <a:r>
              <a:rPr lang="en-GB" sz="1400" dirty="0">
                <a:cs typeface="Calibri"/>
              </a:rPr>
              <a:t>PE x2 weekly</a:t>
            </a:r>
          </a:p>
          <a:p>
            <a:r>
              <a:rPr lang="en-GB" sz="1400" dirty="0">
                <a:cs typeface="Calibri"/>
              </a:rPr>
              <a:t>Trim Track – x1 weekly and lunchtimes</a:t>
            </a:r>
          </a:p>
          <a:p>
            <a:r>
              <a:rPr lang="en-GB" sz="1400" dirty="0">
                <a:cs typeface="Calibri"/>
              </a:rPr>
              <a:t>Fine motor – pencil control, threading, pegging, tracing and lacing</a:t>
            </a:r>
          </a:p>
          <a:p>
            <a:r>
              <a:rPr lang="en-GB" sz="1400" dirty="0">
                <a:cs typeface="Calibri"/>
              </a:rPr>
              <a:t>Mark making – drawing and writing</a:t>
            </a:r>
          </a:p>
          <a:p>
            <a:endParaRPr lang="en-GB" sz="1400" dirty="0">
              <a:cs typeface="Calibri"/>
            </a:endParaRPr>
          </a:p>
        </p:txBody>
      </p:sp>
      <p:sp>
        <p:nvSpPr>
          <p:cNvPr id="20" name="TextBox 19">
            <a:extLst>
              <a:ext uri="{FF2B5EF4-FFF2-40B4-BE49-F238E27FC236}">
                <a16:creationId xmlns:a16="http://schemas.microsoft.com/office/drawing/2014/main" id="{DC2D6FE5-5F7A-F1EA-38A5-7438659B2712}"/>
              </a:ext>
            </a:extLst>
          </p:cNvPr>
          <p:cNvSpPr txBox="1"/>
          <p:nvPr/>
        </p:nvSpPr>
        <p:spPr>
          <a:xfrm>
            <a:off x="3965221" y="3245555"/>
            <a:ext cx="16707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5280687" y="3011842"/>
            <a:ext cx="6076155"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Literacy:</a:t>
            </a:r>
            <a:endParaRPr lang="en-US" dirty="0">
              <a:cs typeface="Calibri"/>
            </a:endParaRPr>
          </a:p>
          <a:p>
            <a:r>
              <a:rPr lang="en-GB" sz="1400" dirty="0">
                <a:cs typeface="Calibri"/>
              </a:rPr>
              <a:t>Talk 4 Writing texts - ~Owl Babies' and 'The Little Red Hen'</a:t>
            </a:r>
            <a:endParaRPr lang="en-GB" dirty="0">
              <a:cs typeface="Calibri"/>
            </a:endParaRPr>
          </a:p>
          <a:p>
            <a:r>
              <a:rPr lang="en-GB" sz="1400" dirty="0">
                <a:cs typeface="Calibri"/>
              </a:rPr>
              <a:t>Sounds Write phonics – units 1, 2 and 3 – a, </a:t>
            </a:r>
            <a:r>
              <a:rPr lang="en-GB" sz="1400" dirty="0" err="1">
                <a:cs typeface="Calibri"/>
              </a:rPr>
              <a:t>i</a:t>
            </a:r>
            <a:r>
              <a:rPr lang="en-GB" sz="1400" dirty="0">
                <a:cs typeface="Calibri"/>
              </a:rPr>
              <a:t>, m, s, t, n, p, o, b, c, g, h</a:t>
            </a:r>
          </a:p>
          <a:p>
            <a:r>
              <a:rPr lang="en-GB" sz="1400" dirty="0">
                <a:cs typeface="Calibri"/>
              </a:rPr>
              <a:t>Learning the phrase ' say the sound and read the word' - use this when reading and writing</a:t>
            </a:r>
          </a:p>
          <a:p>
            <a:r>
              <a:rPr lang="en-GB" sz="1400" dirty="0">
                <a:cs typeface="Calibri"/>
              </a:rPr>
              <a:t>Mark making, recording some letter shapes, begin to write own name</a:t>
            </a:r>
          </a:p>
          <a:p>
            <a:r>
              <a:rPr lang="en-GB" sz="1400" dirty="0">
                <a:cs typeface="Calibri"/>
              </a:rPr>
              <a:t>Retell the story of Owl Babies and Little Red Hen orally, begin to record ideas</a:t>
            </a:r>
          </a:p>
          <a:p>
            <a:endParaRPr lang="en-GB" sz="1400" dirty="0">
              <a:cs typeface="Calibri"/>
            </a:endParaRPr>
          </a:p>
        </p:txBody>
      </p:sp>
      <p:sp>
        <p:nvSpPr>
          <p:cNvPr id="23" name="TextBox 22">
            <a:extLst>
              <a:ext uri="{FF2B5EF4-FFF2-40B4-BE49-F238E27FC236}">
                <a16:creationId xmlns:a16="http://schemas.microsoft.com/office/drawing/2014/main" id="{838F63F3-3406-69CB-BADD-38BDC73D7B73}"/>
              </a:ext>
            </a:extLst>
          </p:cNvPr>
          <p:cNvSpPr txBox="1"/>
          <p:nvPr/>
        </p:nvSpPr>
        <p:spPr>
          <a:xfrm>
            <a:off x="3838221" y="5277555"/>
            <a:ext cx="1862666"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a:cs typeface="Calibri"/>
            </a:endParaRPr>
          </a:p>
          <a:p>
            <a:endParaRPr lang="en-GB" sz="1400">
              <a:cs typeface="Calibri"/>
            </a:endParaRPr>
          </a:p>
          <a:p>
            <a:endParaRPr lang="en-GB">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5531270" y="4938251"/>
            <a:ext cx="3070929"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Understanding of the World:</a:t>
            </a:r>
          </a:p>
          <a:p>
            <a:r>
              <a:rPr lang="en-GB" sz="1400" dirty="0">
                <a:cs typeface="Calibri"/>
              </a:rPr>
              <a:t>Where in the world am I from</a:t>
            </a:r>
          </a:p>
          <a:p>
            <a:r>
              <a:rPr lang="en-GB" sz="1400" dirty="0">
                <a:cs typeface="Calibri"/>
              </a:rPr>
              <a:t>Where do I live</a:t>
            </a:r>
          </a:p>
          <a:p>
            <a:r>
              <a:rPr lang="en-GB" sz="1400" dirty="0">
                <a:cs typeface="Calibri"/>
              </a:rPr>
              <a:t>Belonging to groups – families, groups and school</a:t>
            </a:r>
          </a:p>
          <a:p>
            <a:r>
              <a:rPr lang="en-GB" sz="1400" dirty="0">
                <a:cs typeface="Calibri"/>
              </a:rPr>
              <a:t>Nocturnal animals</a:t>
            </a:r>
          </a:p>
          <a:p>
            <a:r>
              <a:rPr lang="en-GB" sz="1400" dirty="0">
                <a:cs typeface="Calibri"/>
              </a:rPr>
              <a:t>Day/Night &amp; Dark and light</a:t>
            </a:r>
          </a:p>
          <a:p>
            <a:r>
              <a:rPr lang="en-GB" sz="1400" dirty="0">
                <a:cs typeface="Calibri"/>
              </a:rPr>
              <a:t>Habitats and nature walks</a:t>
            </a:r>
          </a:p>
        </p:txBody>
      </p:sp>
      <p:sp>
        <p:nvSpPr>
          <p:cNvPr id="25" name="TextBox 24">
            <a:extLst>
              <a:ext uri="{FF2B5EF4-FFF2-40B4-BE49-F238E27FC236}">
                <a16:creationId xmlns:a16="http://schemas.microsoft.com/office/drawing/2014/main" id="{6674A6BF-A454-3CF7-0092-1F46E8262323}"/>
              </a:ext>
            </a:extLst>
          </p:cNvPr>
          <p:cNvSpPr txBox="1"/>
          <p:nvPr/>
        </p:nvSpPr>
        <p:spPr>
          <a:xfrm>
            <a:off x="9043456" y="4923454"/>
            <a:ext cx="2820898"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Expressive Arts and Design:</a:t>
            </a:r>
            <a:endParaRPr lang="en-US" dirty="0"/>
          </a:p>
          <a:p>
            <a:r>
              <a:rPr lang="en-GB" sz="1400" dirty="0">
                <a:cs typeface="Calibri"/>
              </a:rPr>
              <a:t>Portrait of self</a:t>
            </a:r>
            <a:endParaRPr lang="en-GB" dirty="0">
              <a:cs typeface="Calibri"/>
            </a:endParaRPr>
          </a:p>
          <a:p>
            <a:r>
              <a:rPr lang="en-GB" sz="1400" dirty="0">
                <a:cs typeface="Calibri"/>
              </a:rPr>
              <a:t>Create portrait using natural objects</a:t>
            </a:r>
          </a:p>
          <a:p>
            <a:r>
              <a:rPr lang="en-GB" sz="1400">
                <a:cs typeface="Calibri"/>
              </a:rPr>
              <a:t>Painting of self or playdough image</a:t>
            </a:r>
          </a:p>
          <a:p>
            <a:r>
              <a:rPr lang="en-GB" sz="1400" dirty="0">
                <a:cs typeface="Calibri"/>
              </a:rPr>
              <a:t>Role play and small world story </a:t>
            </a:r>
            <a:r>
              <a:rPr lang="en-GB" sz="1400">
                <a:cs typeface="Calibri"/>
              </a:rPr>
              <a:t>telling</a:t>
            </a:r>
          </a:p>
          <a:p>
            <a:r>
              <a:rPr lang="en-GB" sz="1400" dirty="0">
                <a:cs typeface="Calibri"/>
              </a:rPr>
              <a:t>Using construction and natural materials to create environments</a:t>
            </a:r>
          </a:p>
        </p:txBody>
      </p:sp>
      <p:sp>
        <p:nvSpPr>
          <p:cNvPr id="26" name="TextBox 25">
            <a:extLst>
              <a:ext uri="{FF2B5EF4-FFF2-40B4-BE49-F238E27FC236}">
                <a16:creationId xmlns:a16="http://schemas.microsoft.com/office/drawing/2014/main" id="{8E10AB42-B53B-270D-88E2-B781A00EC2A2}"/>
              </a:ext>
            </a:extLst>
          </p:cNvPr>
          <p:cNvSpPr txBox="1"/>
          <p:nvPr/>
        </p:nvSpPr>
        <p:spPr>
          <a:xfrm>
            <a:off x="10006982" y="5221110"/>
            <a:ext cx="157074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cs typeface="Calibri"/>
            </a:endParaRPr>
          </a:p>
        </p:txBody>
      </p:sp>
      <p:sp>
        <p:nvSpPr>
          <p:cNvPr id="5" name="Rectangle: Rounded Corners 4">
            <a:extLst>
              <a:ext uri="{FF2B5EF4-FFF2-40B4-BE49-F238E27FC236}">
                <a16:creationId xmlns:a16="http://schemas.microsoft.com/office/drawing/2014/main" id="{A8A10E45-F9AE-2E69-83C1-31A261C086E4}"/>
              </a:ext>
            </a:extLst>
          </p:cNvPr>
          <p:cNvSpPr/>
          <p:nvPr/>
        </p:nvSpPr>
        <p:spPr>
          <a:xfrm>
            <a:off x="108155" y="4781015"/>
            <a:ext cx="5163225" cy="198261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22" name="TextBox 21">
            <a:extLst>
              <a:ext uri="{FF2B5EF4-FFF2-40B4-BE49-F238E27FC236}">
                <a16:creationId xmlns:a16="http://schemas.microsoft.com/office/drawing/2014/main" id="{D9809623-15A3-310E-A7F2-D32C2803DEDB}"/>
              </a:ext>
            </a:extLst>
          </p:cNvPr>
          <p:cNvSpPr txBox="1"/>
          <p:nvPr/>
        </p:nvSpPr>
        <p:spPr>
          <a:xfrm>
            <a:off x="384661" y="4732512"/>
            <a:ext cx="4775904"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Mathematics:</a:t>
            </a:r>
            <a:endParaRPr lang="en-GB" sz="1400" dirty="0">
              <a:cs typeface="Calibri"/>
            </a:endParaRPr>
          </a:p>
          <a:p>
            <a:r>
              <a:rPr lang="en-GB" sz="1400" dirty="0">
                <a:cs typeface="Calibri"/>
              </a:rPr>
              <a:t>Can Do Maths – Units 1&amp;2 – Counting to 5&amp;6;  counting sequence, the last number in the count is the number in the set, as you count there are more, count each one once, count things you can't touch, keep track of the count when you can't see things, count movement or sounds, count along a track, count objects in different orders, the number stays the same even when moved, the size of objects doesn’t effect the number, subitise 5 and 6</a:t>
            </a:r>
          </a:p>
          <a:p>
            <a:pPr marL="285750" indent="-285750">
              <a:buFont typeface="Arial"/>
              <a:buChar char="•"/>
            </a:pPr>
            <a:endParaRPr lang="en-GB" sz="1400" dirty="0">
              <a:cs typeface="Calibri"/>
            </a:endParaRPr>
          </a:p>
          <a:p>
            <a:pPr marL="285750" indent="-285750">
              <a:buFont typeface="Arial"/>
              <a:buChar char="•"/>
            </a:pPr>
            <a:endParaRPr lang="en-GB" dirty="0">
              <a:cs typeface="Calibri"/>
            </a:endParaRPr>
          </a:p>
        </p:txBody>
      </p:sp>
    </p:spTree>
    <p:extLst>
      <p:ext uri="{BB962C8B-B14F-4D97-AF65-F5344CB8AC3E}">
        <p14:creationId xmlns:p14="http://schemas.microsoft.com/office/powerpoint/2010/main" val="385469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5ACF9E9-14C8-077E-7C86-7B28F62B3294}"/>
              </a:ext>
            </a:extLst>
          </p:cNvPr>
          <p:cNvSpPr/>
          <p:nvPr/>
        </p:nvSpPr>
        <p:spPr>
          <a:xfrm>
            <a:off x="314413" y="193146"/>
            <a:ext cx="3457222" cy="2564252"/>
          </a:xfrm>
          <a:prstGeom prst="roundRect">
            <a:avLst/>
          </a:prstGeom>
          <a:solidFill>
            <a:srgbClr val="C7A7DB"/>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509763" y="192704"/>
            <a:ext cx="3193079"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 synopsis</a:t>
            </a:r>
            <a:r>
              <a:rPr lang="en-GB" sz="1200">
                <a:cs typeface="Calibri"/>
              </a:rPr>
              <a:t>:</a:t>
            </a:r>
            <a:endParaRPr lang="en-GB" sz="1200">
              <a:ea typeface="+mn-lt"/>
              <a:cs typeface="+mn-lt"/>
            </a:endParaRPr>
          </a:p>
          <a:p>
            <a:endParaRPr lang="en-GB" sz="1400">
              <a:ea typeface="+mn-lt"/>
              <a:cs typeface="+mn-lt"/>
            </a:endParaRPr>
          </a:p>
          <a:p>
            <a:endParaRPr lang="en-GB">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459993" y="195351"/>
            <a:ext cx="6908878" cy="581934"/>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solidFill>
                  <a:schemeClr val="tx1"/>
                </a:solidFill>
                <a:cs typeface="Calibri" panose="020F0502020204030204"/>
              </a:rPr>
              <a:t>Term 1 – </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4021666" y="908843"/>
            <a:ext cx="4678131"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4095749" y="951618"/>
            <a:ext cx="4007555" cy="16619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a:rPr>
              <a:t>History/Geography</a:t>
            </a:r>
            <a:endParaRPr lang="en-US" dirty="0"/>
          </a:p>
          <a:p>
            <a:pPr marL="285750" indent="-285750">
              <a:buFont typeface="Arial"/>
              <a:buChar char="•"/>
            </a:pPr>
            <a:endParaRPr lang="en-GB" sz="1200" dirty="0">
              <a:cs typeface="Calibri"/>
            </a:endParaRPr>
          </a:p>
          <a:p>
            <a:endParaRPr lang="en-GB" dirty="0">
              <a:cs typeface="Calibri"/>
            </a:endParaRPr>
          </a:p>
          <a:p>
            <a:endParaRPr lang="en-GB">
              <a:cs typeface="Calibri"/>
            </a:endParaRPr>
          </a:p>
          <a:p>
            <a:endParaRPr lang="en-GB">
              <a:cs typeface="Calibri"/>
            </a:endParaRPr>
          </a:p>
          <a:p>
            <a:endParaRPr lang="en-GB">
              <a:cs typeface="Calibri"/>
            </a:endParaRP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783271" y="908843"/>
            <a:ext cx="3151349"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9117430" y="1051296"/>
            <a:ext cx="3357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Art</a:t>
            </a: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351306" y="2926732"/>
            <a:ext cx="4159398"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4796895" y="2926732"/>
            <a:ext cx="4627249" cy="1848555"/>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4793245" y="4914635"/>
            <a:ext cx="2110683"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6998143" y="4917723"/>
            <a:ext cx="2366584"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1178718" y="3004060"/>
            <a:ext cx="2920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Maths</a:t>
            </a:r>
          </a:p>
        </p:txBody>
      </p:sp>
      <p:sp>
        <p:nvSpPr>
          <p:cNvPr id="20" name="TextBox 19">
            <a:extLst>
              <a:ext uri="{FF2B5EF4-FFF2-40B4-BE49-F238E27FC236}">
                <a16:creationId xmlns:a16="http://schemas.microsoft.com/office/drawing/2014/main" id="{DC2D6FE5-5F7A-F1EA-38A5-7438659B2712}"/>
              </a:ext>
            </a:extLst>
          </p:cNvPr>
          <p:cNvSpPr txBox="1"/>
          <p:nvPr/>
        </p:nvSpPr>
        <p:spPr>
          <a:xfrm>
            <a:off x="3965221" y="3245555"/>
            <a:ext cx="16707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21" name="TextBox 20">
            <a:extLst>
              <a:ext uri="{FF2B5EF4-FFF2-40B4-BE49-F238E27FC236}">
                <a16:creationId xmlns:a16="http://schemas.microsoft.com/office/drawing/2014/main" id="{3A3E445E-1217-9070-C3AA-BB0F603878EE}"/>
              </a:ext>
            </a:extLst>
          </p:cNvPr>
          <p:cNvSpPr txBox="1"/>
          <p:nvPr/>
        </p:nvSpPr>
        <p:spPr>
          <a:xfrm>
            <a:off x="4946825" y="2998610"/>
            <a:ext cx="607615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English</a:t>
            </a:r>
          </a:p>
        </p:txBody>
      </p:sp>
      <p:sp>
        <p:nvSpPr>
          <p:cNvPr id="23" name="TextBox 22">
            <a:extLst>
              <a:ext uri="{FF2B5EF4-FFF2-40B4-BE49-F238E27FC236}">
                <a16:creationId xmlns:a16="http://schemas.microsoft.com/office/drawing/2014/main" id="{838F63F3-3406-69CB-BADD-38BDC73D7B73}"/>
              </a:ext>
            </a:extLst>
          </p:cNvPr>
          <p:cNvSpPr txBox="1"/>
          <p:nvPr/>
        </p:nvSpPr>
        <p:spPr>
          <a:xfrm>
            <a:off x="307263" y="5052175"/>
            <a:ext cx="1690949"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a:cs typeface="Calibri"/>
            </a:endParaRPr>
          </a:p>
          <a:p>
            <a:endParaRPr lang="en-GB" sz="1400">
              <a:cs typeface="Calibri"/>
            </a:endParaRPr>
          </a:p>
          <a:p>
            <a:endParaRPr lang="en-GB">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4936863" y="5015182"/>
            <a:ext cx="177231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Computing</a:t>
            </a:r>
            <a:endParaRPr lang="en-GB" err="1">
              <a:cs typeface="Calibri"/>
            </a:endParaRPr>
          </a:p>
        </p:txBody>
      </p:sp>
      <p:sp>
        <p:nvSpPr>
          <p:cNvPr id="25" name="TextBox 24">
            <a:extLst>
              <a:ext uri="{FF2B5EF4-FFF2-40B4-BE49-F238E27FC236}">
                <a16:creationId xmlns:a16="http://schemas.microsoft.com/office/drawing/2014/main" id="{6674A6BF-A454-3CF7-0092-1F46E8262323}"/>
              </a:ext>
            </a:extLst>
          </p:cNvPr>
          <p:cNvSpPr txBox="1"/>
          <p:nvPr/>
        </p:nvSpPr>
        <p:spPr>
          <a:xfrm>
            <a:off x="6993569" y="5062976"/>
            <a:ext cx="19623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MFL</a:t>
            </a:r>
          </a:p>
        </p:txBody>
      </p:sp>
      <p:sp>
        <p:nvSpPr>
          <p:cNvPr id="26" name="TextBox 25">
            <a:extLst>
              <a:ext uri="{FF2B5EF4-FFF2-40B4-BE49-F238E27FC236}">
                <a16:creationId xmlns:a16="http://schemas.microsoft.com/office/drawing/2014/main" id="{8E10AB42-B53B-270D-88E2-B781A00EC2A2}"/>
              </a:ext>
            </a:extLst>
          </p:cNvPr>
          <p:cNvSpPr txBox="1"/>
          <p:nvPr/>
        </p:nvSpPr>
        <p:spPr>
          <a:xfrm>
            <a:off x="10006982" y="5221110"/>
            <a:ext cx="157074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cs typeface="Calibri"/>
            </a:endParaRPr>
          </a:p>
        </p:txBody>
      </p:sp>
      <p:sp>
        <p:nvSpPr>
          <p:cNvPr id="5" name="Rectangle: Rounded Corners 4">
            <a:extLst>
              <a:ext uri="{FF2B5EF4-FFF2-40B4-BE49-F238E27FC236}">
                <a16:creationId xmlns:a16="http://schemas.microsoft.com/office/drawing/2014/main" id="{A8A10E45-F9AE-2E69-83C1-31A261C086E4}"/>
              </a:ext>
            </a:extLst>
          </p:cNvPr>
          <p:cNvSpPr/>
          <p:nvPr/>
        </p:nvSpPr>
        <p:spPr>
          <a:xfrm>
            <a:off x="177270" y="4925807"/>
            <a:ext cx="2089040" cy="1837823"/>
          </a:xfrm>
          <a:prstGeom prst="roundRect">
            <a:avLst/>
          </a:prstGeom>
          <a:solidFill>
            <a:srgbClr val="EEC9F2"/>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cs typeface="Calibri"/>
            </a:endParaRPr>
          </a:p>
        </p:txBody>
      </p:sp>
      <p:sp>
        <p:nvSpPr>
          <p:cNvPr id="22" name="TextBox 21">
            <a:extLst>
              <a:ext uri="{FF2B5EF4-FFF2-40B4-BE49-F238E27FC236}">
                <a16:creationId xmlns:a16="http://schemas.microsoft.com/office/drawing/2014/main" id="{D9809623-15A3-310E-A7F2-D32C2803DEDB}"/>
              </a:ext>
            </a:extLst>
          </p:cNvPr>
          <p:cNvSpPr txBox="1"/>
          <p:nvPr/>
        </p:nvSpPr>
        <p:spPr>
          <a:xfrm>
            <a:off x="407898" y="4981073"/>
            <a:ext cx="1316854"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Music</a:t>
            </a:r>
          </a:p>
          <a:p>
            <a:pPr marL="285750" indent="-285750">
              <a:buFont typeface="Arial"/>
              <a:buChar char="•"/>
            </a:pPr>
            <a:endParaRPr lang="en-GB" sz="1400">
              <a:cs typeface="Calibri"/>
            </a:endParaRPr>
          </a:p>
          <a:p>
            <a:pPr marL="285750" indent="-285750">
              <a:buFont typeface="Arial"/>
              <a:buChar char="•"/>
            </a:pPr>
            <a:endParaRPr lang="en-GB">
              <a:cs typeface="Calibri"/>
            </a:endParaRPr>
          </a:p>
        </p:txBody>
      </p:sp>
      <p:sp>
        <p:nvSpPr>
          <p:cNvPr id="2" name="Rectangle: Rounded Corners 1">
            <a:extLst>
              <a:ext uri="{FF2B5EF4-FFF2-40B4-BE49-F238E27FC236}">
                <a16:creationId xmlns:a16="http://schemas.microsoft.com/office/drawing/2014/main" id="{5E03F175-4E91-1363-BB81-C067187EAF7E}"/>
              </a:ext>
            </a:extLst>
          </p:cNvPr>
          <p:cNvSpPr/>
          <p:nvPr/>
        </p:nvSpPr>
        <p:spPr>
          <a:xfrm>
            <a:off x="9541720" y="2921497"/>
            <a:ext cx="2388050"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08787191-CA2F-9D54-BF5B-45A2F6628F66}"/>
              </a:ext>
            </a:extLst>
          </p:cNvPr>
          <p:cNvSpPr/>
          <p:nvPr/>
        </p:nvSpPr>
        <p:spPr>
          <a:xfrm>
            <a:off x="2426143" y="4917723"/>
            <a:ext cx="2237795"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53736400-741B-D635-3F8C-7D11637C4F7F}"/>
              </a:ext>
            </a:extLst>
          </p:cNvPr>
          <p:cNvSpPr txBox="1"/>
          <p:nvPr/>
        </p:nvSpPr>
        <p:spPr>
          <a:xfrm>
            <a:off x="2575774" y="5017394"/>
            <a:ext cx="189158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PE</a:t>
            </a:r>
            <a:endParaRPr lang="en-US"/>
          </a:p>
        </p:txBody>
      </p:sp>
      <p:sp>
        <p:nvSpPr>
          <p:cNvPr id="15" name="TextBox 14">
            <a:extLst>
              <a:ext uri="{FF2B5EF4-FFF2-40B4-BE49-F238E27FC236}">
                <a16:creationId xmlns:a16="http://schemas.microsoft.com/office/drawing/2014/main" id="{092BABC8-8F62-B6DA-4FE7-E0A4AEA41294}"/>
              </a:ext>
            </a:extLst>
          </p:cNvPr>
          <p:cNvSpPr txBox="1"/>
          <p:nvPr/>
        </p:nvSpPr>
        <p:spPr>
          <a:xfrm>
            <a:off x="9766478" y="3166056"/>
            <a:ext cx="1905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PSHE</a:t>
            </a:r>
            <a:endParaRPr lang="en-GB"/>
          </a:p>
        </p:txBody>
      </p:sp>
      <p:sp>
        <p:nvSpPr>
          <p:cNvPr id="17" name="Rectangle: Rounded Corners 16">
            <a:extLst>
              <a:ext uri="{FF2B5EF4-FFF2-40B4-BE49-F238E27FC236}">
                <a16:creationId xmlns:a16="http://schemas.microsoft.com/office/drawing/2014/main" id="{C98B185F-7ACF-C714-9716-92EFE19F0255}"/>
              </a:ext>
            </a:extLst>
          </p:cNvPr>
          <p:cNvSpPr/>
          <p:nvPr/>
        </p:nvSpPr>
        <p:spPr>
          <a:xfrm>
            <a:off x="9488058" y="4917723"/>
            <a:ext cx="2366584" cy="1846349"/>
          </a:xfrm>
          <a:prstGeom prst="roundRect">
            <a:avLst/>
          </a:prstGeom>
          <a:solidFill>
            <a:srgbClr val="EEC9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a:extLst>
              <a:ext uri="{FF2B5EF4-FFF2-40B4-BE49-F238E27FC236}">
                <a16:creationId xmlns:a16="http://schemas.microsoft.com/office/drawing/2014/main" id="{829FDDB1-97A7-908D-2DE8-64E979943604}"/>
              </a:ext>
            </a:extLst>
          </p:cNvPr>
          <p:cNvSpPr txBox="1"/>
          <p:nvPr/>
        </p:nvSpPr>
        <p:spPr>
          <a:xfrm>
            <a:off x="9712817" y="5097887"/>
            <a:ext cx="19452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Homework</a:t>
            </a:r>
            <a:endParaRPr lang="en-GB"/>
          </a:p>
        </p:txBody>
      </p:sp>
    </p:spTree>
    <p:extLst>
      <p:ext uri="{BB962C8B-B14F-4D97-AF65-F5344CB8AC3E}">
        <p14:creationId xmlns:p14="http://schemas.microsoft.com/office/powerpoint/2010/main" val="3654480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TotalTime>
  <Words>455</Words>
  <Application>Microsoft Office PowerPoint</Application>
  <PresentationFormat>Widescreen</PresentationFormat>
  <Paragraphs>71</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Nicky Farrow</dc:creator>
  <cp:lastModifiedBy>Mrs Farrow</cp:lastModifiedBy>
  <cp:revision>228</cp:revision>
  <dcterms:created xsi:type="dcterms:W3CDTF">2023-01-04T17:27:46Z</dcterms:created>
  <dcterms:modified xsi:type="dcterms:W3CDTF">2025-09-23T13:44:58Z</dcterms:modified>
</cp:coreProperties>
</file>