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9" r:id="rId2"/>
    <p:sldId id="260" r:id="rId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93C9D-76E7-4919-A1EF-BA76ABFC996A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BFDA65-C995-49A7-A59D-AAE0C70308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417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BFDA65-C995-49A7-A59D-AAE0C703086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062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26/03/2024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5ACF9E9-14C8-077E-7C86-7B28F62B3294}"/>
              </a:ext>
            </a:extLst>
          </p:cNvPr>
          <p:cNvSpPr/>
          <p:nvPr/>
        </p:nvSpPr>
        <p:spPr>
          <a:xfrm>
            <a:off x="314412" y="193146"/>
            <a:ext cx="3558207" cy="251476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03D28B-E298-F8EE-5962-A4CD418770EE}"/>
              </a:ext>
            </a:extLst>
          </p:cNvPr>
          <p:cNvSpPr txBox="1"/>
          <p:nvPr/>
        </p:nvSpPr>
        <p:spPr>
          <a:xfrm>
            <a:off x="509763" y="192704"/>
            <a:ext cx="3010589" cy="28931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Calibri"/>
              </a:rPr>
              <a:t>Focus Theme: </a:t>
            </a:r>
            <a:endParaRPr lang="en-GB" dirty="0">
              <a:ea typeface="+mn-lt"/>
              <a:cs typeface="+mn-lt"/>
            </a:endParaRPr>
          </a:p>
          <a:p>
            <a:r>
              <a:rPr lang="en-GB" dirty="0">
                <a:cs typeface="Calibri"/>
              </a:rPr>
              <a:t>Under the sea</a:t>
            </a:r>
          </a:p>
          <a:p>
            <a:r>
              <a:rPr lang="en-GB" dirty="0">
                <a:cs typeface="Calibri"/>
              </a:rPr>
              <a:t>Key Books: </a:t>
            </a:r>
          </a:p>
          <a:p>
            <a:r>
              <a:rPr lang="en-GB" sz="1200" dirty="0">
                <a:cs typeface="Calibri"/>
              </a:rPr>
              <a:t>Tiddler</a:t>
            </a:r>
          </a:p>
          <a:p>
            <a:r>
              <a:rPr lang="en-GB" sz="1200" dirty="0">
                <a:cs typeface="Calibri"/>
              </a:rPr>
              <a:t>The Rainbow Fish</a:t>
            </a:r>
          </a:p>
          <a:p>
            <a:r>
              <a:rPr lang="en-GB" sz="1200" dirty="0">
                <a:cs typeface="Calibri"/>
              </a:rPr>
              <a:t>Snail and the Whale</a:t>
            </a:r>
          </a:p>
          <a:p>
            <a:r>
              <a:rPr lang="en-GB" sz="1200" dirty="0">
                <a:cs typeface="Calibri"/>
              </a:rPr>
              <a:t>Sharing a Shell</a:t>
            </a:r>
          </a:p>
          <a:p>
            <a:endParaRPr lang="en-GB" sz="1200" dirty="0">
              <a:cs typeface="Calibri"/>
            </a:endParaRPr>
          </a:p>
          <a:p>
            <a:r>
              <a:rPr lang="en-GB" sz="1200" dirty="0">
                <a:cs typeface="Calibri"/>
              </a:rPr>
              <a:t>Talk 4 Reading</a:t>
            </a:r>
          </a:p>
          <a:p>
            <a:r>
              <a:rPr lang="en-GB" sz="1200" dirty="0">
                <a:cs typeface="Calibri"/>
              </a:rPr>
              <a:t>Martha Maps It Out</a:t>
            </a:r>
          </a:p>
          <a:p>
            <a:r>
              <a:rPr lang="en-GB" sz="1200" dirty="0">
                <a:cs typeface="Calibri"/>
              </a:rPr>
              <a:t>Island</a:t>
            </a:r>
          </a:p>
          <a:p>
            <a:endParaRPr lang="en-GB" sz="1400" dirty="0">
              <a:cs typeface="Calibri"/>
            </a:endParaRPr>
          </a:p>
          <a:p>
            <a:r>
              <a:rPr lang="en-GB" dirty="0">
                <a:cs typeface="Calibri"/>
              </a:rPr>
              <a:t>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2F0DC80-D1AE-1910-29D1-30E9A8F34744}"/>
              </a:ext>
            </a:extLst>
          </p:cNvPr>
          <p:cNvSpPr/>
          <p:nvPr/>
        </p:nvSpPr>
        <p:spPr>
          <a:xfrm>
            <a:off x="4021666" y="173741"/>
            <a:ext cx="7855921" cy="5926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2800" b="1" dirty="0">
                <a:solidFill>
                  <a:schemeClr val="tx1"/>
                </a:solidFill>
                <a:cs typeface="Calibri" panose="020F0502020204030204"/>
              </a:rPr>
              <a:t>EYFS:    Term 5     2024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92D949A-559C-61A5-6EDE-303744BAD4E1}"/>
              </a:ext>
            </a:extLst>
          </p:cNvPr>
          <p:cNvSpPr/>
          <p:nvPr/>
        </p:nvSpPr>
        <p:spPr>
          <a:xfrm>
            <a:off x="4021666" y="908843"/>
            <a:ext cx="3894667" cy="184855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C40450-A441-21D6-CEE4-3C9CF31B47B0}"/>
              </a:ext>
            </a:extLst>
          </p:cNvPr>
          <p:cNvSpPr txBox="1"/>
          <p:nvPr/>
        </p:nvSpPr>
        <p:spPr>
          <a:xfrm>
            <a:off x="4019022" y="950912"/>
            <a:ext cx="4007555" cy="27392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cs typeface="Calibri"/>
              </a:rPr>
              <a:t>Personal, Social and Emotional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Mood Monsters - recognise, name and talk about our different feelings and emotions.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Think about things we can do to help ourselves and others when we feel different emotions.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Continue to use recognition boards – using language ready, respectful and safe.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Characteristics of effective learning – understanding and using vocab – resilience, perseverance, growth mindset.</a:t>
            </a:r>
          </a:p>
          <a:p>
            <a:endParaRPr lang="en-GB" sz="1200" dirty="0">
              <a:cs typeface="Calibri"/>
            </a:endParaRPr>
          </a:p>
          <a:p>
            <a:endParaRPr lang="en-GB" sz="1200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D8AB129-44DE-A3B5-D2A3-914962B6B1FF}"/>
              </a:ext>
            </a:extLst>
          </p:cNvPr>
          <p:cNvSpPr/>
          <p:nvPr/>
        </p:nvSpPr>
        <p:spPr>
          <a:xfrm>
            <a:off x="8085666" y="908843"/>
            <a:ext cx="3943104" cy="184855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5E5C4C-22D0-83A9-D908-2DEF3B54D376}"/>
              </a:ext>
            </a:extLst>
          </p:cNvPr>
          <p:cNvSpPr txBox="1"/>
          <p:nvPr/>
        </p:nvSpPr>
        <p:spPr>
          <a:xfrm>
            <a:off x="8172979" y="954704"/>
            <a:ext cx="3357121" cy="203555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Communication and Language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Listen to and talk about stories to build familiarity and understanding of the structure of a text.</a:t>
            </a:r>
            <a:r>
              <a:rPr lang="en-GB" sz="1200" dirty="0">
                <a:latin typeface="Calibri"/>
                <a:ea typeface="Calibri" panose="020F0502020204030204" pitchFamily="34" charset="0"/>
                <a:cs typeface="Times New Roman"/>
              </a:rPr>
              <a:t> 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Ask questions in context and to clarify thinking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 Use new vocabulary in different contexts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 Use connectives such as ‘and’ to extend my sentences when</a:t>
            </a:r>
            <a:r>
              <a:rPr lang="en-GB" sz="1200" dirty="0">
                <a:latin typeface="Calibri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12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 talking to others</a:t>
            </a:r>
            <a:endParaRPr lang="en-GB" sz="1200" dirty="0">
              <a:latin typeface="Calibri"/>
              <a:ea typeface="Calibri" panose="020F0502020204030204" pitchFamily="34" charset="0"/>
              <a:cs typeface="Times New Roman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/>
                <a:ea typeface="Calibri" panose="020F0502020204030204" pitchFamily="34" charset="0"/>
                <a:cs typeface="Times New Roman"/>
              </a:rPr>
              <a:t>Rhyming words and sentences.</a:t>
            </a:r>
            <a:endParaRPr lang="en-GB" sz="1200" dirty="0">
              <a:effectLst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cs typeface="Calibri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5D4D006-4E38-FFD4-6B04-905B44F51796}"/>
              </a:ext>
            </a:extLst>
          </p:cNvPr>
          <p:cNvSpPr/>
          <p:nvPr/>
        </p:nvSpPr>
        <p:spPr>
          <a:xfrm>
            <a:off x="1157997" y="2849828"/>
            <a:ext cx="3386666" cy="197027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B238630-285C-9D8D-8447-A99A5F239E0E}"/>
              </a:ext>
            </a:extLst>
          </p:cNvPr>
          <p:cNvSpPr/>
          <p:nvPr/>
        </p:nvSpPr>
        <p:spPr>
          <a:xfrm>
            <a:off x="4796894" y="2849828"/>
            <a:ext cx="6506105" cy="179001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cs typeface="Calibri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1F8B397-EC78-4406-1FAE-99320669F9A4}"/>
              </a:ext>
            </a:extLst>
          </p:cNvPr>
          <p:cNvSpPr/>
          <p:nvPr/>
        </p:nvSpPr>
        <p:spPr>
          <a:xfrm>
            <a:off x="5437188" y="4729660"/>
            <a:ext cx="3398570" cy="203132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BDCAE9C-F391-F8CD-1A57-B9DB11B7BF32}"/>
              </a:ext>
            </a:extLst>
          </p:cNvPr>
          <p:cNvSpPr/>
          <p:nvPr/>
        </p:nvSpPr>
        <p:spPr>
          <a:xfrm>
            <a:off x="8972904" y="4715266"/>
            <a:ext cx="3055866" cy="204880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F552256-9927-2846-FE03-C78B93AD99A5}"/>
              </a:ext>
            </a:extLst>
          </p:cNvPr>
          <p:cNvSpPr txBox="1"/>
          <p:nvPr/>
        </p:nvSpPr>
        <p:spPr>
          <a:xfrm>
            <a:off x="5603022" y="4746450"/>
            <a:ext cx="3191758" cy="21366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Physical</a:t>
            </a:r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Jasmine Real Gym</a:t>
            </a:r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Flight –preparation, flight and landing when jumping</a:t>
            </a:r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Rotation – Rolling – Pencil, tuck &amp; circle</a:t>
            </a:r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Follow instructions and practise safely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Begin to form letters correctly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Handle tools, objects, construction and malleable materials with increasing control</a:t>
            </a:r>
            <a:endParaRPr lang="en-GB" sz="1200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2D6FE5-5F7A-F1EA-38A5-7438659B2712}"/>
              </a:ext>
            </a:extLst>
          </p:cNvPr>
          <p:cNvSpPr txBox="1"/>
          <p:nvPr/>
        </p:nvSpPr>
        <p:spPr>
          <a:xfrm>
            <a:off x="3965221" y="3245555"/>
            <a:ext cx="167070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>
              <a:cs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A3E445E-1217-9070-C3AA-BB0F603878EE}"/>
              </a:ext>
            </a:extLst>
          </p:cNvPr>
          <p:cNvSpPr txBox="1"/>
          <p:nvPr/>
        </p:nvSpPr>
        <p:spPr>
          <a:xfrm>
            <a:off x="4957848" y="2788782"/>
            <a:ext cx="6919739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Literacy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Talk for Writing –Tiddler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Learn a story by heart using actions and create a class story map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Read and write nonsense words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Begin to learn sounds that are made up of two letters e.g. </a:t>
            </a:r>
            <a:r>
              <a:rPr lang="en-GB" sz="1200" dirty="0" err="1">
                <a:cs typeface="Calibri"/>
              </a:rPr>
              <a:t>ch</a:t>
            </a:r>
            <a:r>
              <a:rPr lang="en-GB" sz="1200" dirty="0">
                <a:cs typeface="Calibri"/>
              </a:rPr>
              <a:t>, </a:t>
            </a:r>
            <a:r>
              <a:rPr lang="en-GB" sz="1200" dirty="0" err="1">
                <a:cs typeface="Calibri"/>
              </a:rPr>
              <a:t>sh</a:t>
            </a:r>
            <a:r>
              <a:rPr lang="en-GB" sz="1200" dirty="0">
                <a:cs typeface="Calibri"/>
              </a:rPr>
              <a:t>, </a:t>
            </a:r>
            <a:r>
              <a:rPr lang="en-GB" sz="1200" dirty="0" err="1">
                <a:cs typeface="Calibri"/>
              </a:rPr>
              <a:t>th</a:t>
            </a:r>
            <a:r>
              <a:rPr lang="en-GB" sz="1200" dirty="0">
                <a:cs typeface="Calibri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Begin to decode words containing adjacent consonants e.g. drink, plank, split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e-read books to build confidence in word reading, fluency and understanding and enjoyment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cvc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cvcc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ccvc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ccvcc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cccvc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ccvccc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words, simple captions and sentences with support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Begin to use of finger spaces between words and a full stop at the end of a sentence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38F63F3-3406-69CB-BADD-38BDC73D7B73}"/>
              </a:ext>
            </a:extLst>
          </p:cNvPr>
          <p:cNvSpPr txBox="1"/>
          <p:nvPr/>
        </p:nvSpPr>
        <p:spPr>
          <a:xfrm>
            <a:off x="3838221" y="5277555"/>
            <a:ext cx="1862666" cy="8002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400">
              <a:cs typeface="Calibri"/>
            </a:endParaRPr>
          </a:p>
          <a:p>
            <a:endParaRPr lang="en-GB" sz="1400" dirty="0">
              <a:cs typeface="Calibri"/>
            </a:endParaRPr>
          </a:p>
          <a:p>
            <a:endParaRPr lang="en-GB">
              <a:cs typeface="Calibri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E20156C-4AB0-472D-476A-649AD3A3FB36}"/>
              </a:ext>
            </a:extLst>
          </p:cNvPr>
          <p:cNvSpPr txBox="1"/>
          <p:nvPr/>
        </p:nvSpPr>
        <p:spPr>
          <a:xfrm>
            <a:off x="1305118" y="2790578"/>
            <a:ext cx="3296481" cy="22159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Understanding of the World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Classifying animals – what lives under the sea?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Review names of hot and cold countries.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Using maps, globes and atlases.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Naming geographical landmarks; land, sea, oceans, mountains, desert, forest, rivers.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Pollution.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Under the sea animal facts.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What people and places are special to you?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Why are you special?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674A6BF-A454-3CF7-0092-1F46E8262323}"/>
              </a:ext>
            </a:extLst>
          </p:cNvPr>
          <p:cNvSpPr txBox="1"/>
          <p:nvPr/>
        </p:nvSpPr>
        <p:spPr>
          <a:xfrm>
            <a:off x="9111482" y="4639847"/>
            <a:ext cx="3000847" cy="22159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Expressive Arts and Design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Create a large collage from the story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 Build habitats from junk.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Paint, draw, print and collage sea life.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Charanga Music Scheme- Our World and Big Bear Funk.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Use malleable materials to make a fish.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cs typeface="Times New Roman" panose="02020603050405020304" pitchFamily="18" charset="0"/>
              </a:rPr>
              <a:t>Retell stories using props, puppets and small world.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cs typeface="Times New Roman" panose="02020603050405020304" pitchFamily="18" charset="0"/>
              </a:rPr>
              <a:t>Complete wax resist on paper and fabric.</a:t>
            </a:r>
            <a:endParaRPr lang="en-GB" sz="1200" dirty="0"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cs typeface="Calibri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E10AB42-B53B-270D-88E2-B781A00EC2A2}"/>
              </a:ext>
            </a:extLst>
          </p:cNvPr>
          <p:cNvSpPr txBox="1"/>
          <p:nvPr/>
        </p:nvSpPr>
        <p:spPr>
          <a:xfrm>
            <a:off x="10006982" y="5221110"/>
            <a:ext cx="1570743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600" dirty="0">
              <a:cs typeface="Calibri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8A10E45-F9AE-2E69-83C1-31A261C086E4}"/>
              </a:ext>
            </a:extLst>
          </p:cNvPr>
          <p:cNvSpPr/>
          <p:nvPr/>
        </p:nvSpPr>
        <p:spPr>
          <a:xfrm>
            <a:off x="177270" y="5035574"/>
            <a:ext cx="5094110" cy="17280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cs typeface="Calibri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9809623-15A3-310E-A7F2-D32C2803DEDB}"/>
              </a:ext>
            </a:extLst>
          </p:cNvPr>
          <p:cNvSpPr txBox="1"/>
          <p:nvPr/>
        </p:nvSpPr>
        <p:spPr>
          <a:xfrm>
            <a:off x="418157" y="4952906"/>
            <a:ext cx="4052308" cy="184665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Mathematics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Subitising (recognise quantities by sight without counting) with numbers up to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Partitioning with numbers up to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Combining groups with totals of up to 10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Take away from numbers up to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Calibri"/>
              </a:rPr>
              <a:t>U</a:t>
            </a:r>
            <a:r>
              <a:rPr lang="en-GB" sz="1200" dirty="0">
                <a:cs typeface="Calibri"/>
              </a:rPr>
              <a:t>se repeated addition to find doubles and even numbers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Find one more and one less than numbers to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Find hidden numbers when calculating within 10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5469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371016-AFC5-5CD2-E729-3A34C0B776D2}"/>
              </a:ext>
            </a:extLst>
          </p:cNvPr>
          <p:cNvSpPr txBox="1"/>
          <p:nvPr/>
        </p:nvSpPr>
        <p:spPr>
          <a:xfrm>
            <a:off x="494270" y="422189"/>
            <a:ext cx="734197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129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288</TotalTime>
  <Words>511</Words>
  <Application>Microsoft Office PowerPoint</Application>
  <PresentationFormat>Widescreen</PresentationFormat>
  <Paragraphs>70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Holmes</dc:creator>
  <cp:lastModifiedBy>N Farrow</cp:lastModifiedBy>
  <cp:revision>179</cp:revision>
  <dcterms:created xsi:type="dcterms:W3CDTF">2023-01-04T17:27:46Z</dcterms:created>
  <dcterms:modified xsi:type="dcterms:W3CDTF">2024-03-26T16:13:39Z</dcterms:modified>
</cp:coreProperties>
</file>