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12/06/2024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12/06/2024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12/06/2024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12/06/2024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12/06/2024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B2A630-AEAC-191F-F050-8D7420A72500}"/>
              </a:ext>
            </a:extLst>
          </p:cNvPr>
          <p:cNvSpPr txBox="1"/>
          <p:nvPr/>
        </p:nvSpPr>
        <p:spPr>
          <a:xfrm>
            <a:off x="225777" y="127000"/>
            <a:ext cx="44732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Term 6 23-24</a:t>
            </a:r>
            <a:endParaRPr lang="en-GB" b="1" dirty="0"/>
          </a:p>
        </p:txBody>
      </p:sp>
      <p:sp>
        <p:nvSpPr>
          <p:cNvPr id="3" name="Rectangle: Rounded Corners 2">
            <a:extLst>
              <a:ext uri="{FF2B5EF4-FFF2-40B4-BE49-F238E27FC236}">
                <a16:creationId xmlns:a16="http://schemas.microsoft.com/office/drawing/2014/main" id="{35ACF9E9-14C8-077E-7C86-7B28F62B3294}"/>
              </a:ext>
            </a:extLst>
          </p:cNvPr>
          <p:cNvSpPr/>
          <p:nvPr/>
        </p:nvSpPr>
        <p:spPr>
          <a:xfrm>
            <a:off x="237355" y="496332"/>
            <a:ext cx="3457222" cy="2314222"/>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343168" y="665665"/>
            <a:ext cx="3193079"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cs typeface="Calibri"/>
              </a:rPr>
              <a:t>Synopsis </a:t>
            </a:r>
          </a:p>
          <a:p>
            <a:r>
              <a:rPr lang="en-GB" sz="1200" dirty="0"/>
              <a:t>Learning will focus primarily on Science through the study of both sound and electricity. Children will understand how sounds are made and associate this with something vibrating. They will recognise that vibrations travel through a medium to the ear.</a:t>
            </a:r>
          </a:p>
          <a:p>
            <a:r>
              <a:rPr lang="en-GB" sz="1200" dirty="0">
                <a:cs typeface="Calibri"/>
              </a:rPr>
              <a:t>Children will identify common appliances that run on electricity. Children will construct a simple series electrical circuit.</a:t>
            </a: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769555" y="183445"/>
            <a:ext cx="6801555" cy="592666"/>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b="1" dirty="0">
                <a:solidFill>
                  <a:schemeClr val="tx1"/>
                </a:solidFill>
                <a:cs typeface="Calibri" panose="020F0502020204030204"/>
              </a:rPr>
              <a:t>Y4 Leading Question – What can we make?</a:t>
            </a:r>
            <a:endParaRPr lang="en-GB" dirty="0">
              <a:solidFill>
                <a:schemeClr val="tx1"/>
              </a:solidFill>
              <a:cs typeface="Calibri" panose="020F0502020204030204"/>
            </a:endParaRP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3804359" y="889000"/>
            <a:ext cx="3409248" cy="3113833"/>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FC40450-A441-21D6-CEE4-3C9CF31B47B0}"/>
              </a:ext>
            </a:extLst>
          </p:cNvPr>
          <p:cNvSpPr txBox="1"/>
          <p:nvPr/>
        </p:nvSpPr>
        <p:spPr>
          <a:xfrm>
            <a:off x="4089116" y="906481"/>
            <a:ext cx="3014709"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Science</a:t>
            </a:r>
          </a:p>
          <a:p>
            <a:r>
              <a:rPr lang="en-GB" sz="1400" b="1" dirty="0">
                <a:cs typeface="Calibri"/>
              </a:rPr>
              <a:t>Electricity and Sound</a:t>
            </a:r>
            <a:endParaRPr lang="en-GB" b="1" dirty="0">
              <a:cs typeface="Calibri"/>
            </a:endParaRPr>
          </a:p>
          <a:p>
            <a:r>
              <a:rPr lang="en-GB" sz="1100" dirty="0">
                <a:cs typeface="Calibri"/>
              </a:rPr>
              <a:t>How are sounds made? </a:t>
            </a:r>
          </a:p>
          <a:p>
            <a:r>
              <a:rPr lang="en-GB" sz="1100" dirty="0">
                <a:cs typeface="Calibri"/>
              </a:rPr>
              <a:t>How does sound travel to the ear?</a:t>
            </a:r>
          </a:p>
          <a:p>
            <a:r>
              <a:rPr lang="en-GB" sz="1100" dirty="0">
                <a:cs typeface="Calibri"/>
              </a:rPr>
              <a:t>How can we change volume of the sound?</a:t>
            </a:r>
          </a:p>
          <a:p>
            <a:r>
              <a:rPr lang="en-GB" sz="1100" dirty="0">
                <a:cs typeface="Calibri"/>
              </a:rPr>
              <a:t>Find patterns between the pitch of the sound and the features of the object that produce it.</a:t>
            </a:r>
          </a:p>
          <a:p>
            <a:r>
              <a:rPr lang="en-GB" sz="1100" dirty="0">
                <a:cs typeface="Calibri"/>
              </a:rPr>
              <a:t>How does the sound change as distance increases?</a:t>
            </a:r>
          </a:p>
          <a:p>
            <a:r>
              <a:rPr lang="en-GB" sz="1100" dirty="0">
                <a:cs typeface="Calibri"/>
              </a:rPr>
              <a:t>Construct a simple series, electrical circuit, identifying and naming its basic parts. Include buzzers and motors.</a:t>
            </a:r>
          </a:p>
          <a:p>
            <a:r>
              <a:rPr lang="en-GB" sz="1100" dirty="0">
                <a:cs typeface="Calibri"/>
              </a:rPr>
              <a:t>Learning proper symbols, drawing circuit diagrams</a:t>
            </a:r>
          </a:p>
          <a:p>
            <a:r>
              <a:rPr lang="en-GB" sz="1100" dirty="0">
                <a:cs typeface="Calibri"/>
              </a:rPr>
              <a:t>Conductors, insulators, investigation</a:t>
            </a:r>
          </a:p>
          <a:p>
            <a:r>
              <a:rPr lang="en-GB" sz="1100" dirty="0">
                <a:cs typeface="Calibri"/>
              </a:rPr>
              <a:t> </a:t>
            </a: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085666" y="1016000"/>
            <a:ext cx="3838222" cy="1378764"/>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5E5C4C-22D0-83A9-D908-2DEF3B54D376}"/>
              </a:ext>
            </a:extLst>
          </p:cNvPr>
          <p:cNvSpPr txBox="1"/>
          <p:nvPr/>
        </p:nvSpPr>
        <p:spPr>
          <a:xfrm>
            <a:off x="8290274" y="1043826"/>
            <a:ext cx="3409247"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cs typeface="Calibri"/>
              </a:rPr>
              <a:t>RE</a:t>
            </a:r>
          </a:p>
          <a:p>
            <a:r>
              <a:rPr lang="en-GB" sz="1400" dirty="0">
                <a:cs typeface="Calibri"/>
              </a:rPr>
              <a:t>What does it mean to be a Hindu in Britain today?</a:t>
            </a:r>
          </a:p>
          <a:p>
            <a:r>
              <a:rPr lang="en-GB" sz="1400" dirty="0">
                <a:cs typeface="Calibri"/>
              </a:rPr>
              <a:t>How and why do people mark significant events in life?</a:t>
            </a:r>
          </a:p>
          <a:p>
            <a:endParaRPr lang="en-GB" b="1" dirty="0">
              <a:cs typeface="Calibri"/>
            </a:endParaRP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183444" y="3033888"/>
            <a:ext cx="3386666"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FB18953E-5D61-C0AE-47A7-895A03047FDB}"/>
              </a:ext>
            </a:extLst>
          </p:cNvPr>
          <p:cNvSpPr/>
          <p:nvPr/>
        </p:nvSpPr>
        <p:spPr>
          <a:xfrm>
            <a:off x="225778" y="5164666"/>
            <a:ext cx="3344332"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7481719" y="2634653"/>
            <a:ext cx="4393620" cy="2049314"/>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8AE451A1-B84F-AF42-EEB6-1C29BD2145D1}"/>
              </a:ext>
            </a:extLst>
          </p:cNvPr>
          <p:cNvSpPr/>
          <p:nvPr/>
        </p:nvSpPr>
        <p:spPr>
          <a:xfrm>
            <a:off x="3767667"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5849054"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8FD9981E-53E4-2263-61BE-1408E40DD14D}"/>
              </a:ext>
            </a:extLst>
          </p:cNvPr>
          <p:cNvSpPr/>
          <p:nvPr/>
        </p:nvSpPr>
        <p:spPr>
          <a:xfrm>
            <a:off x="7859888"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9877777" y="5108222"/>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F552256-9927-2846-FE03-C78B93AD99A5}"/>
              </a:ext>
            </a:extLst>
          </p:cNvPr>
          <p:cNvSpPr txBox="1"/>
          <p:nvPr/>
        </p:nvSpPr>
        <p:spPr>
          <a:xfrm>
            <a:off x="380999" y="3087404"/>
            <a:ext cx="2920999" cy="24006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cs typeface="Calibri"/>
              </a:rPr>
              <a:t>Design and technology</a:t>
            </a:r>
          </a:p>
          <a:p>
            <a:r>
              <a:rPr lang="en-GB" sz="1200" dirty="0">
                <a:cs typeface="Calibri"/>
              </a:rPr>
              <a:t>Design their own motorized </a:t>
            </a:r>
            <a:r>
              <a:rPr lang="en-GB" sz="1200" dirty="0" err="1">
                <a:cs typeface="Calibri"/>
              </a:rPr>
              <a:t>ferris</a:t>
            </a:r>
            <a:r>
              <a:rPr lang="en-GB" sz="1200" dirty="0">
                <a:cs typeface="Calibri"/>
              </a:rPr>
              <a:t> wheel using knowledge from our science topic on electricity. To use a variety of materials to make a working mechanical structure. Evaluate the product at the end of the process.</a:t>
            </a:r>
          </a:p>
          <a:p>
            <a:endParaRPr lang="en-GB" sz="1400" b="1" dirty="0">
              <a:cs typeface="Calibri"/>
            </a:endParaRPr>
          </a:p>
          <a:p>
            <a:endParaRPr lang="en-GB" sz="1400" b="1" dirty="0">
              <a:cs typeface="Calibri"/>
            </a:endParaRPr>
          </a:p>
          <a:p>
            <a:r>
              <a:rPr lang="en-GB" dirty="0">
                <a:cs typeface="Calibri"/>
              </a:rPr>
              <a:t> </a:t>
            </a:r>
          </a:p>
          <a:p>
            <a:endParaRPr lang="en-GB" dirty="0">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7619998" y="2668794"/>
            <a:ext cx="4303890" cy="14157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cs typeface="Calibri"/>
              </a:rPr>
              <a:t>English</a:t>
            </a:r>
            <a:endParaRPr lang="en-GB" sz="1600" b="1" dirty="0">
              <a:cs typeface="Calibri"/>
            </a:endParaRPr>
          </a:p>
          <a:p>
            <a:pPr fontAlgn="base"/>
            <a:r>
              <a:rPr lang="en-GB" sz="1400" dirty="0">
                <a:cs typeface="Calibri"/>
              </a:rPr>
              <a:t>Poetry – a 2 week focus on poetry, features and structures.</a:t>
            </a:r>
          </a:p>
          <a:p>
            <a:pPr fontAlgn="base"/>
            <a:r>
              <a:rPr lang="en-GB" sz="1400" dirty="0"/>
              <a:t>Non-fiction – Instructions linked to science project</a:t>
            </a:r>
          </a:p>
          <a:p>
            <a:pPr fontAlgn="base"/>
            <a:r>
              <a:rPr lang="en-GB" sz="1400" dirty="0"/>
              <a:t>Whole Class Talk for Reading all linked to our leading question.</a:t>
            </a:r>
          </a:p>
        </p:txBody>
      </p:sp>
      <p:sp>
        <p:nvSpPr>
          <p:cNvPr id="22" name="TextBox 21">
            <a:extLst>
              <a:ext uri="{FF2B5EF4-FFF2-40B4-BE49-F238E27FC236}">
                <a16:creationId xmlns:a16="http://schemas.microsoft.com/office/drawing/2014/main" id="{D9809623-15A3-310E-A7F2-D32C2803DEDB}"/>
              </a:ext>
            </a:extLst>
          </p:cNvPr>
          <p:cNvSpPr txBox="1"/>
          <p:nvPr/>
        </p:nvSpPr>
        <p:spPr>
          <a:xfrm>
            <a:off x="191152" y="5196007"/>
            <a:ext cx="3332335"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cs typeface="Calibri"/>
              </a:rPr>
              <a:t>Maths</a:t>
            </a:r>
          </a:p>
          <a:p>
            <a:r>
              <a:rPr lang="en-GB" sz="1400" dirty="0">
                <a:cs typeface="Calibri"/>
              </a:rPr>
              <a:t>Converting time</a:t>
            </a:r>
          </a:p>
          <a:p>
            <a:r>
              <a:rPr lang="en-GB" sz="1400" dirty="0">
                <a:cs typeface="Calibri"/>
              </a:rPr>
              <a:t>Measures</a:t>
            </a:r>
          </a:p>
          <a:p>
            <a:r>
              <a:rPr lang="en-GB" sz="1400" dirty="0">
                <a:cs typeface="Calibri"/>
              </a:rPr>
              <a:t>Capacity</a:t>
            </a:r>
          </a:p>
          <a:p>
            <a:r>
              <a:rPr lang="en-GB" sz="1400" dirty="0">
                <a:cs typeface="Calibri"/>
              </a:rPr>
              <a:t>Area, perimeter</a:t>
            </a:r>
          </a:p>
          <a:p>
            <a:r>
              <a:rPr lang="en-GB" sz="1400" dirty="0">
                <a:cs typeface="Calibri"/>
              </a:rPr>
              <a:t>Statistics</a:t>
            </a:r>
          </a:p>
          <a:p>
            <a:pPr marL="285750" indent="-285750">
              <a:buFont typeface="Arial"/>
              <a:buChar char="•"/>
            </a:pPr>
            <a:endParaRPr lang="en-GB" dirty="0">
              <a:cs typeface="Calibri"/>
            </a:endParaRPr>
          </a:p>
        </p:txBody>
      </p:sp>
      <p:sp>
        <p:nvSpPr>
          <p:cNvPr id="23" name="TextBox 22">
            <a:extLst>
              <a:ext uri="{FF2B5EF4-FFF2-40B4-BE49-F238E27FC236}">
                <a16:creationId xmlns:a16="http://schemas.microsoft.com/office/drawing/2014/main" id="{838F63F3-3406-69CB-BADD-38BDC73D7B73}"/>
              </a:ext>
            </a:extLst>
          </p:cNvPr>
          <p:cNvSpPr txBox="1"/>
          <p:nvPr/>
        </p:nvSpPr>
        <p:spPr>
          <a:xfrm>
            <a:off x="3838221" y="5277555"/>
            <a:ext cx="1862666"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Calibri"/>
              </a:rPr>
              <a:t>PE</a:t>
            </a:r>
          </a:p>
          <a:p>
            <a:r>
              <a:rPr lang="en-GB" sz="1400" dirty="0"/>
              <a:t>Outside provider delivering a unit linked to the Olympics.</a:t>
            </a:r>
            <a:r>
              <a:rPr lang="en-GB" sz="1400" b="1" dirty="0">
                <a:cs typeface="Calibri"/>
              </a:rPr>
              <a:t> </a:t>
            </a:r>
          </a:p>
        </p:txBody>
      </p:sp>
      <p:sp>
        <p:nvSpPr>
          <p:cNvPr id="24" name="TextBox 23">
            <a:extLst>
              <a:ext uri="{FF2B5EF4-FFF2-40B4-BE49-F238E27FC236}">
                <a16:creationId xmlns:a16="http://schemas.microsoft.com/office/drawing/2014/main" id="{7E20156C-4AB0-472D-476A-649AD3A3FB36}"/>
              </a:ext>
            </a:extLst>
          </p:cNvPr>
          <p:cNvSpPr txBox="1"/>
          <p:nvPr/>
        </p:nvSpPr>
        <p:spPr>
          <a:xfrm>
            <a:off x="5964679" y="5298053"/>
            <a:ext cx="1594555" cy="14157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PSHE – Jigsaw</a:t>
            </a:r>
          </a:p>
          <a:p>
            <a:r>
              <a:rPr lang="en-GB" sz="1200" b="1" dirty="0">
                <a:cs typeface="Calibri"/>
              </a:rPr>
              <a:t>Changing Me</a:t>
            </a:r>
          </a:p>
          <a:p>
            <a:r>
              <a:rPr lang="en-GB" sz="800" dirty="0">
                <a:cs typeface="Calibri"/>
              </a:rPr>
              <a:t>Understand differences, express how they feel when something changes, understand and respect changes they can see in others, accepting change.</a:t>
            </a:r>
          </a:p>
          <a:p>
            <a:endParaRPr lang="en-GB" sz="1400" dirty="0">
              <a:cs typeface="Calibri"/>
            </a:endParaRPr>
          </a:p>
        </p:txBody>
      </p:sp>
      <p:sp>
        <p:nvSpPr>
          <p:cNvPr id="25" name="TextBox 24">
            <a:extLst>
              <a:ext uri="{FF2B5EF4-FFF2-40B4-BE49-F238E27FC236}">
                <a16:creationId xmlns:a16="http://schemas.microsoft.com/office/drawing/2014/main" id="{6674A6BF-A454-3CF7-0092-1F46E8262323}"/>
              </a:ext>
            </a:extLst>
          </p:cNvPr>
          <p:cNvSpPr txBox="1"/>
          <p:nvPr/>
        </p:nvSpPr>
        <p:spPr>
          <a:xfrm>
            <a:off x="7951609" y="5277555"/>
            <a:ext cx="1594555"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Computing</a:t>
            </a:r>
          </a:p>
          <a:p>
            <a:r>
              <a:rPr lang="en-GB" sz="1400" dirty="0">
                <a:cs typeface="Calibri"/>
              </a:rPr>
              <a:t>Making music</a:t>
            </a:r>
          </a:p>
          <a:p>
            <a:r>
              <a:rPr lang="en-GB" sz="1400" dirty="0">
                <a:cs typeface="Calibri"/>
              </a:rPr>
              <a:t>Coding</a:t>
            </a:r>
          </a:p>
          <a:p>
            <a:endParaRPr lang="en-GB" dirty="0"/>
          </a:p>
        </p:txBody>
      </p:sp>
      <p:sp>
        <p:nvSpPr>
          <p:cNvPr id="26" name="TextBox 25">
            <a:extLst>
              <a:ext uri="{FF2B5EF4-FFF2-40B4-BE49-F238E27FC236}">
                <a16:creationId xmlns:a16="http://schemas.microsoft.com/office/drawing/2014/main" id="{8E10AB42-B53B-270D-88E2-B781A00EC2A2}"/>
              </a:ext>
            </a:extLst>
          </p:cNvPr>
          <p:cNvSpPr txBox="1"/>
          <p:nvPr/>
        </p:nvSpPr>
        <p:spPr>
          <a:xfrm>
            <a:off x="9877776" y="5221110"/>
            <a:ext cx="1841499"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Calibri"/>
              </a:rPr>
              <a:t>Music</a:t>
            </a:r>
          </a:p>
          <a:p>
            <a:r>
              <a:rPr lang="en-GB" sz="1400" dirty="0">
                <a:cs typeface="Calibri"/>
              </a:rPr>
              <a:t>Charanga - Reflect, Rewind and Replay</a:t>
            </a:r>
          </a:p>
          <a:p>
            <a:endParaRPr lang="en-GB" sz="1600" dirty="0">
              <a:cs typeface="Calibri"/>
            </a:endParaRPr>
          </a:p>
        </p:txBody>
      </p:sp>
      <p:sp>
        <p:nvSpPr>
          <p:cNvPr id="27" name="Rectangle: Rounded Corners 26">
            <a:extLst>
              <a:ext uri="{FF2B5EF4-FFF2-40B4-BE49-F238E27FC236}">
                <a16:creationId xmlns:a16="http://schemas.microsoft.com/office/drawing/2014/main" id="{0D969A1E-B3E4-4AC5-8C7A-B50AAF5E9724}"/>
              </a:ext>
            </a:extLst>
          </p:cNvPr>
          <p:cNvSpPr/>
          <p:nvPr/>
        </p:nvSpPr>
        <p:spPr>
          <a:xfrm>
            <a:off x="3725331" y="4087100"/>
            <a:ext cx="3707839" cy="923633"/>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94FE971A-DC55-41D8-8038-4CC646B1F4ED}"/>
              </a:ext>
            </a:extLst>
          </p:cNvPr>
          <p:cNvSpPr txBox="1"/>
          <p:nvPr/>
        </p:nvSpPr>
        <p:spPr>
          <a:xfrm>
            <a:off x="3745522" y="4077470"/>
            <a:ext cx="3779369"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cs typeface="Calibri"/>
              </a:rPr>
              <a:t>French</a:t>
            </a:r>
          </a:p>
          <a:p>
            <a:r>
              <a:rPr lang="en-GB" sz="1600" dirty="0">
                <a:cs typeface="Calibri"/>
              </a:rPr>
              <a:t>Language Angels - Phonics 1 &amp; 2</a:t>
            </a:r>
          </a:p>
          <a:p>
            <a:endParaRPr lang="en-GB" sz="1200" dirty="0">
              <a:cs typeface="Calibri"/>
            </a:endParaRPr>
          </a:p>
        </p:txBody>
      </p:sp>
    </p:spTree>
    <p:extLst>
      <p:ext uri="{BB962C8B-B14F-4D97-AF65-F5344CB8AC3E}">
        <p14:creationId xmlns:p14="http://schemas.microsoft.com/office/powerpoint/2010/main" val="3854693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195</TotalTime>
  <Words>329</Words>
  <Application>Microsoft Office PowerPoint</Application>
  <PresentationFormat>Widescreen</PresentationFormat>
  <Paragraphs>46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Watkins</dc:creator>
  <cp:lastModifiedBy>Mrs Windsor</cp:lastModifiedBy>
  <cp:revision>54</cp:revision>
  <dcterms:created xsi:type="dcterms:W3CDTF">2023-01-04T17:27:46Z</dcterms:created>
  <dcterms:modified xsi:type="dcterms:W3CDTF">2024-06-12T14:49:14Z</dcterms:modified>
</cp:coreProperties>
</file>