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sldIdLst>
    <p:sldId id="257" r:id="rId2"/>
    <p:sldId id="258" r:id="rId3"/>
    <p:sldId id="262" r:id="rId4"/>
    <p:sldId id="267" r:id="rId5"/>
    <p:sldId id="261" r:id="rId6"/>
    <p:sldId id="272" r:id="rId7"/>
    <p:sldId id="276" r:id="rId8"/>
    <p:sldId id="269" r:id="rId9"/>
    <p:sldId id="270" r:id="rId10"/>
    <p:sldId id="271" r:id="rId11"/>
    <p:sldId id="273" r:id="rId12"/>
    <p:sldId id="264" r:id="rId13"/>
    <p:sldId id="274" r:id="rId14"/>
    <p:sldId id="275" r:id="rId15"/>
    <p:sldId id="268" r:id="rId16"/>
    <p:sldId id="265" r:id="rId17"/>
    <p:sldId id="260" r:id="rId18"/>
    <p:sldId id="263" r:id="rId19"/>
    <p:sldId id="259" r:id="rId20"/>
    <p:sldId id="278" r:id="rId21"/>
    <p:sldId id="277" r:id="rId22"/>
    <p:sldId id="266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5942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5-25T06:05:56.454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5942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5-25T06:06:03.011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5942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5-25T06:06:03.190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73ED-F830-46F8-AA81-8D49FA9AE87F}" type="datetimeFigureOut">
              <a:rPr lang="en-US" smtClean="0"/>
              <a:pPr/>
              <a:t>5/23/2022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BBE4-7CC6-4A88-99F6-D481B088366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73ED-F830-46F8-AA81-8D49FA9AE87F}" type="datetimeFigureOut">
              <a:rPr lang="en-US" smtClean="0"/>
              <a:pPr/>
              <a:t>5/23/2022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BBE4-7CC6-4A88-99F6-D481B08836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73ED-F830-46F8-AA81-8D49FA9AE87F}" type="datetimeFigureOut">
              <a:rPr lang="en-US" smtClean="0"/>
              <a:pPr/>
              <a:t>5/23/2022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1C53BBE4-7CC6-4A88-99F6-D481B08836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73ED-F830-46F8-AA81-8D49FA9AE87F}" type="datetimeFigureOut">
              <a:rPr lang="en-US" smtClean="0"/>
              <a:pPr/>
              <a:t>5/23/2022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BBE4-7CC6-4A88-99F6-D481B08836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73ED-F830-46F8-AA81-8D49FA9AE87F}" type="datetimeFigureOut">
              <a:rPr lang="en-US" smtClean="0"/>
              <a:pPr/>
              <a:t>5/23/2022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BBE4-7CC6-4A88-99F6-D481B08836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73ED-F830-46F8-AA81-8D49FA9AE87F}" type="datetimeFigureOut">
              <a:rPr lang="en-US" smtClean="0"/>
              <a:pPr/>
              <a:t>5/23/2022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BBE4-7CC6-4A88-99F6-D481B08836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73ED-F830-46F8-AA81-8D49FA9AE87F}" type="datetimeFigureOut">
              <a:rPr lang="en-US" smtClean="0"/>
              <a:pPr/>
              <a:t>5/23/2022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BBE4-7CC6-4A88-99F6-D481B08836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73ED-F830-46F8-AA81-8D49FA9AE87F}" type="datetimeFigureOut">
              <a:rPr lang="en-US" smtClean="0"/>
              <a:pPr/>
              <a:t>5/23/2022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BBE4-7CC6-4A88-99F6-D481B08836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73ED-F830-46F8-AA81-8D49FA9AE87F}" type="datetimeFigureOut">
              <a:rPr lang="en-US" smtClean="0"/>
              <a:pPr/>
              <a:t>5/23/2022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BBE4-7CC6-4A88-99F6-D481B08836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73ED-F830-46F8-AA81-8D49FA9AE87F}" type="datetimeFigureOut">
              <a:rPr lang="en-US" smtClean="0"/>
              <a:pPr/>
              <a:t>5/23/2022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BBE4-7CC6-4A88-99F6-D481B08836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73ED-F830-46F8-AA81-8D49FA9AE87F}" type="datetimeFigureOut">
              <a:rPr lang="en-US" smtClean="0"/>
              <a:pPr/>
              <a:t>5/23/2022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BBE4-7CC6-4A88-99F6-D481B088366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B37E9D5-2A63-407C-9DCB-5F84C1FB8EDD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7A873ED-F830-46F8-AA81-8D49FA9AE87F}" type="datetimeFigureOut">
              <a:rPr lang="en-US" smtClean="0"/>
              <a:pPr/>
              <a:t>5/23/2022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C53BBE4-7CC6-4A88-99F6-D481B088366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emf"/><Relationship Id="rId5" Type="http://schemas.openxmlformats.org/officeDocument/2006/relationships/customXml" Target="../ink/ink2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755650" y="4149725"/>
            <a:ext cx="7777163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4000" b="1" u="sng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PGL Residential Meeting</a:t>
            </a:r>
          </a:p>
          <a:p>
            <a:pPr algn="ctr">
              <a:spcBef>
                <a:spcPct val="50000"/>
              </a:spcBef>
            </a:pPr>
            <a:r>
              <a:rPr lang="en-GB" sz="3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23</a:t>
            </a:r>
            <a:r>
              <a:rPr lang="en-GB" sz="3600" b="1" baseline="300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rd</a:t>
            </a:r>
            <a:r>
              <a:rPr lang="en-GB" sz="3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 May, 2022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6632"/>
            <a:ext cx="3888432" cy="3703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6234687" y="5375400"/>
              <a:ext cx="360" cy="3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222807" y="5363520"/>
                <a:ext cx="2412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" name="Ink 3"/>
              <p14:cNvContentPartPr/>
              <p14:nvPr/>
            </p14:nvContentPartPr>
            <p14:xfrm>
              <a:off x="4904487" y="5361720"/>
              <a:ext cx="360" cy="36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892607" y="5349840"/>
                <a:ext cx="2412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5" name="Ink 4"/>
              <p14:cNvContentPartPr/>
              <p14:nvPr/>
            </p14:nvContentPartPr>
            <p14:xfrm>
              <a:off x="4904487" y="5361720"/>
              <a:ext cx="360" cy="360"/>
            </p14:xfrm>
          </p:contentPart>
        </mc:Choice>
        <mc:Fallback xmlns="">
          <p:pic>
            <p:nvPicPr>
              <p:cNvPr id="5" name="Ink 4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892607" y="5349840"/>
                <a:ext cx="24120" cy="2412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Purpose of Residential Trips</a:t>
            </a:r>
            <a:endParaRPr lang="en-US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buClr>
                <a:prstClr val="white">
                  <a:shade val="95000"/>
                </a:prstClr>
              </a:buClr>
            </a:pPr>
            <a:r>
              <a:rPr lang="en-GB" sz="3800" dirty="0">
                <a:solidFill>
                  <a:prstClr val="white"/>
                </a:solidFill>
                <a:latin typeface="Comic Sans MS" panose="030F0702030302020204" pitchFamily="66" charset="0"/>
              </a:rPr>
              <a:t>Having fun!</a:t>
            </a:r>
            <a:endParaRPr lang="en-GB" sz="3800" dirty="0">
              <a:latin typeface="Comic Sans MS" panose="030F0702030302020204" pitchFamily="66" charset="0"/>
            </a:endParaRPr>
          </a:p>
          <a:p>
            <a:r>
              <a:rPr lang="en-GB" sz="3800" dirty="0">
                <a:latin typeface="Comic Sans MS" panose="030F0702030302020204" pitchFamily="66" charset="0"/>
              </a:rPr>
              <a:t>Develop social skills, confidence building and independence.</a:t>
            </a:r>
          </a:p>
          <a:p>
            <a:r>
              <a:rPr lang="en-GB" sz="3800" dirty="0">
                <a:latin typeface="Comic Sans MS" panose="030F0702030302020204" pitchFamily="66" charset="0"/>
              </a:rPr>
              <a:t>Sharing and cooperating.</a:t>
            </a:r>
          </a:p>
          <a:p>
            <a:r>
              <a:rPr lang="en-GB" sz="3800" dirty="0">
                <a:latin typeface="Comic Sans MS" panose="030F0702030302020204" pitchFamily="66" charset="0"/>
              </a:rPr>
              <a:t>Understanding one another.</a:t>
            </a:r>
          </a:p>
          <a:p>
            <a:r>
              <a:rPr lang="en-GB" sz="3800" dirty="0">
                <a:latin typeface="Comic Sans MS" panose="030F0702030302020204" pitchFamily="66" charset="0"/>
              </a:rPr>
              <a:t>Accessing a wider range of activities .</a:t>
            </a:r>
          </a:p>
          <a:p>
            <a:pPr marL="137160" indent="0">
              <a:buNone/>
            </a:pPr>
            <a:endParaRPr lang="en-GB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Proposed Itinerary</a:t>
            </a:r>
            <a:endParaRPr lang="en-US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500" dirty="0">
                <a:latin typeface="Comic Sans MS" panose="030F0702030302020204" pitchFamily="66" charset="0"/>
              </a:rPr>
              <a:t>Monday depart NP 2pm. </a:t>
            </a:r>
          </a:p>
          <a:p>
            <a:pPr>
              <a:lnSpc>
                <a:spcPct val="90000"/>
              </a:lnSpc>
            </a:pPr>
            <a:r>
              <a:rPr lang="en-GB" sz="3500" dirty="0">
                <a:latin typeface="Comic Sans MS" panose="030F0702030302020204" pitchFamily="66" charset="0"/>
              </a:rPr>
              <a:t>Friday arrive NP 3.15 p.m.</a:t>
            </a:r>
          </a:p>
          <a:p>
            <a:pPr>
              <a:lnSpc>
                <a:spcPct val="90000"/>
              </a:lnSpc>
            </a:pPr>
            <a:r>
              <a:rPr lang="en-GB" sz="3500" dirty="0">
                <a:latin typeface="Comic Sans MS" panose="030F0702030302020204" pitchFamily="66" charset="0"/>
              </a:rPr>
              <a:t>Children arrive at school on Monday at 8.50 a.m. and go to classroom as usual.</a:t>
            </a:r>
          </a:p>
          <a:p>
            <a:pPr>
              <a:lnSpc>
                <a:spcPct val="90000"/>
              </a:lnSpc>
            </a:pPr>
            <a:r>
              <a:rPr lang="en-GB" sz="3500" dirty="0">
                <a:latin typeface="Comic Sans MS" panose="030F0702030302020204" pitchFamily="66" charset="0"/>
              </a:rPr>
              <a:t>Labelled luggage to be left in the library. Day rucksacks to go to the classroom.</a:t>
            </a:r>
          </a:p>
          <a:p>
            <a:pPr>
              <a:lnSpc>
                <a:spcPct val="90000"/>
              </a:lnSpc>
            </a:pPr>
            <a:r>
              <a:rPr lang="en-US" sz="3500" dirty="0">
                <a:latin typeface="Comic Sans MS" panose="030F0702030302020204" pitchFamily="66" charset="0"/>
              </a:rPr>
              <a:t>L</a:t>
            </a:r>
            <a:r>
              <a:rPr lang="en-GB" sz="3500" dirty="0">
                <a:latin typeface="Comic Sans MS" panose="030F0702030302020204" pitchFamily="66" charset="0"/>
              </a:rPr>
              <a:t>unch at school on Monday as usual.</a:t>
            </a:r>
          </a:p>
          <a:p>
            <a:pPr>
              <a:lnSpc>
                <a:spcPct val="90000"/>
              </a:lnSpc>
            </a:pPr>
            <a:endParaRPr lang="en-GB" sz="2800" dirty="0"/>
          </a:p>
          <a:p>
            <a:pPr>
              <a:lnSpc>
                <a:spcPct val="90000"/>
              </a:lnSpc>
            </a:pPr>
            <a:endParaRPr lang="en-GB" sz="2800" dirty="0"/>
          </a:p>
          <a:p>
            <a:pPr>
              <a:lnSpc>
                <a:spcPct val="90000"/>
              </a:lnSpc>
            </a:pPr>
            <a:endParaRPr lang="en-GB" sz="2800" dirty="0"/>
          </a:p>
          <a:p>
            <a:pPr>
              <a:lnSpc>
                <a:spcPct val="90000"/>
              </a:lnSpc>
            </a:pPr>
            <a:endParaRPr lang="en-US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chemeClr val="tx1"/>
                </a:solidFill>
              </a:rPr>
              <a:t>When bus arrives!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718131"/>
            <a:ext cx="7704856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800" dirty="0">
                <a:latin typeface="Comic Sans MS" panose="030F0702030302020204" pitchFamily="66" charset="0"/>
              </a:rPr>
              <a:t>Parents are welcome to come back to school at 2pm and wave us goodbye.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8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800" dirty="0">
                <a:latin typeface="Comic Sans MS" panose="030F0702030302020204" pitchFamily="66" charset="0"/>
              </a:rPr>
              <a:t>If any parents are able to take cases off of the children and help load them onto the bus, we’d be very grateful.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838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u="sng" dirty="0" err="1">
                <a:solidFill>
                  <a:schemeClr val="tx1"/>
                </a:solidFill>
                <a:latin typeface="Comic Sans MS" panose="030F0702030302020204" pitchFamily="66" charset="0"/>
              </a:rPr>
              <a:t>Liddington</a:t>
            </a:r>
            <a:r>
              <a:rPr lang="en-GB" sz="40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 – PGL Centre</a:t>
            </a:r>
            <a:endParaRPr lang="en-US" sz="40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 sz="3500" dirty="0">
                <a:latin typeface="Comic Sans MS" panose="030F0702030302020204" pitchFamily="66" charset="0"/>
              </a:rPr>
              <a:t>In 160 acres near Swindon.</a:t>
            </a:r>
          </a:p>
          <a:p>
            <a:pPr>
              <a:lnSpc>
                <a:spcPct val="90000"/>
              </a:lnSpc>
            </a:pPr>
            <a:r>
              <a:rPr lang="en-GB" sz="3500" dirty="0" err="1">
                <a:latin typeface="Comic Sans MS" panose="030F0702030302020204" pitchFamily="66" charset="0"/>
              </a:rPr>
              <a:t>En</a:t>
            </a:r>
            <a:r>
              <a:rPr lang="en-GB" sz="3500" dirty="0">
                <a:latin typeface="Comic Sans MS" panose="030F0702030302020204" pitchFamily="66" charset="0"/>
              </a:rPr>
              <a:t>-suite accommodation.</a:t>
            </a:r>
          </a:p>
          <a:p>
            <a:pPr>
              <a:lnSpc>
                <a:spcPct val="90000"/>
              </a:lnSpc>
            </a:pPr>
            <a:r>
              <a:rPr lang="en-GB" sz="3500" dirty="0">
                <a:latin typeface="Comic Sans MS" panose="030F0702030302020204" pitchFamily="66" charset="0"/>
              </a:rPr>
              <a:t>Night security patrol and security gates with CCTV.</a:t>
            </a:r>
          </a:p>
          <a:p>
            <a:pPr>
              <a:lnSpc>
                <a:spcPct val="90000"/>
              </a:lnSpc>
            </a:pPr>
            <a:r>
              <a:rPr lang="en-GB" sz="3500" dirty="0">
                <a:latin typeface="Comic Sans MS" panose="030F0702030302020204" pitchFamily="66" charset="0"/>
              </a:rPr>
              <a:t>Dining room, indoor activity/entertainment areas, communal meeting areas.</a:t>
            </a:r>
          </a:p>
          <a:p>
            <a:pPr>
              <a:lnSpc>
                <a:spcPct val="90000"/>
              </a:lnSpc>
            </a:pPr>
            <a:r>
              <a:rPr lang="en-GB" sz="3500" dirty="0">
                <a:latin typeface="Comic Sans MS" panose="030F0702030302020204" pitchFamily="66" charset="0"/>
              </a:rPr>
              <a:t>Once was a hotel. Rooms are very well appointed.</a:t>
            </a:r>
          </a:p>
          <a:p>
            <a:pPr>
              <a:lnSpc>
                <a:spcPct val="90000"/>
              </a:lnSpc>
            </a:pPr>
            <a:endParaRPr lang="en-GB" sz="2800" dirty="0"/>
          </a:p>
          <a:p>
            <a:pPr>
              <a:lnSpc>
                <a:spcPct val="90000"/>
              </a:lnSpc>
              <a:buFontTx/>
              <a:buNone/>
            </a:pPr>
            <a:endParaRPr lang="en-GB" sz="2800" dirty="0"/>
          </a:p>
          <a:p>
            <a:pPr>
              <a:lnSpc>
                <a:spcPct val="90000"/>
              </a:lnSpc>
            </a:pPr>
            <a:endParaRPr lang="en-GB" sz="2800" dirty="0"/>
          </a:p>
          <a:p>
            <a:pPr>
              <a:lnSpc>
                <a:spcPct val="90000"/>
              </a:lnSpc>
            </a:pPr>
            <a:endParaRPr lang="en-US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DEE90-AA52-4E2C-B32C-0E1C7EA8D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1EAA16-332A-4F18-A9F5-CEAA5A25CE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Liddington Adventure Centre, Wiltshire - Primary School Trips">
            <a:extLst>
              <a:ext uri="{FF2B5EF4-FFF2-40B4-BE49-F238E27FC236}">
                <a16:creationId xmlns:a16="http://schemas.microsoft.com/office/drawing/2014/main" id="{1722D90F-0BEB-4078-8CE3-2B5B49FF92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725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u="sng" dirty="0" err="1">
                <a:solidFill>
                  <a:schemeClr val="tx1"/>
                </a:solidFill>
                <a:latin typeface="Comic Sans MS" panose="030F0702030302020204" pitchFamily="66" charset="0"/>
              </a:rPr>
              <a:t>Liddington</a:t>
            </a:r>
            <a:r>
              <a:rPr lang="en-GB" sz="40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 – PGL Centre</a:t>
            </a:r>
            <a:endParaRPr lang="en-US" sz="40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500" dirty="0">
                <a:latin typeface="Comic Sans MS" panose="030F0702030302020204" pitchFamily="66" charset="0"/>
              </a:rPr>
              <a:t>3 meals a day.</a:t>
            </a:r>
          </a:p>
          <a:p>
            <a:pPr>
              <a:lnSpc>
                <a:spcPct val="90000"/>
              </a:lnSpc>
            </a:pPr>
            <a:r>
              <a:rPr lang="en-GB" sz="3500" dirty="0">
                <a:latin typeface="Comic Sans MS" panose="030F0702030302020204" pitchFamily="66" charset="0"/>
              </a:rPr>
              <a:t>All dietary requirements can be catered for.</a:t>
            </a:r>
          </a:p>
          <a:p>
            <a:pPr>
              <a:lnSpc>
                <a:spcPct val="90000"/>
              </a:lnSpc>
            </a:pPr>
            <a:r>
              <a:rPr lang="en-GB" sz="3500" dirty="0">
                <a:latin typeface="Comic Sans MS" panose="030F0702030302020204" pitchFamily="66" charset="0"/>
              </a:rPr>
              <a:t>Please state dietary needs on your medical form.</a:t>
            </a:r>
          </a:p>
          <a:p>
            <a:pPr>
              <a:lnSpc>
                <a:spcPct val="90000"/>
              </a:lnSpc>
            </a:pPr>
            <a:r>
              <a:rPr lang="en-GB" sz="3500" dirty="0">
                <a:latin typeface="Comic Sans MS" panose="030F0702030302020204" pitchFamily="66" charset="0"/>
              </a:rPr>
              <a:t>Please bring your own water bottle. </a:t>
            </a:r>
          </a:p>
          <a:p>
            <a:pPr>
              <a:lnSpc>
                <a:spcPct val="90000"/>
              </a:lnSpc>
            </a:pPr>
            <a:endParaRPr lang="en-GB" sz="2800" dirty="0"/>
          </a:p>
          <a:p>
            <a:pPr>
              <a:lnSpc>
                <a:spcPct val="90000"/>
              </a:lnSpc>
              <a:buFontTx/>
              <a:buNone/>
            </a:pPr>
            <a:endParaRPr lang="en-GB" sz="2800" dirty="0"/>
          </a:p>
          <a:p>
            <a:pPr>
              <a:lnSpc>
                <a:spcPct val="90000"/>
              </a:lnSpc>
            </a:pPr>
            <a:endParaRPr lang="en-GB" sz="2800" dirty="0"/>
          </a:p>
          <a:p>
            <a:pPr>
              <a:lnSpc>
                <a:spcPct val="9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603373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76B8F-7257-4309-9D9C-BBA9C7354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6BDC6A-0F3E-4994-B82A-4BC073E799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3027384-1422-4CE8-BBD2-4C793D789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5714" t="8200" r="5714" b="3708"/>
          <a:stretch>
            <a:fillRect/>
          </a:stretch>
        </p:blipFill>
        <p:spPr bwMode="auto">
          <a:xfrm>
            <a:off x="2195736" y="-48126"/>
            <a:ext cx="4896544" cy="6791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266149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77872-3DC7-418E-AA06-8AAFEC3AC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9FAC1C-8E46-4949-A1A3-76E29F40A8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04D0CC9-A5D9-4556-876B-2DD72B11B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3306" t="7754" r="3307" b="3306"/>
          <a:stretch>
            <a:fillRect/>
          </a:stretch>
        </p:blipFill>
        <p:spPr bwMode="auto">
          <a:xfrm>
            <a:off x="1043608" y="68626"/>
            <a:ext cx="7056784" cy="6720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91635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C9828-5012-4811-990F-427B4435B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060D23-0F46-4544-81DE-1ADE8877F1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10207FC4-BB0B-425F-B1F2-0EA73552B7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7083" t="8689" r="7084" b="14590"/>
          <a:stretch>
            <a:fillRect/>
          </a:stretch>
        </p:blipFill>
        <p:spPr bwMode="auto">
          <a:xfrm>
            <a:off x="2267744" y="137205"/>
            <a:ext cx="4608512" cy="6583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25088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5FF5F-D576-4E21-AB62-35F016371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A90218-EE6F-49B0-B1AE-4C190E36CE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Liddington Adventure Centre, Wiltshire - Primary School Trips">
            <a:extLst>
              <a:ext uri="{FF2B5EF4-FFF2-40B4-BE49-F238E27FC236}">
                <a16:creationId xmlns:a16="http://schemas.microsoft.com/office/drawing/2014/main" id="{89A1DDD5-9ADF-4F75-A823-303A69C06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5917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709160"/>
          </a:xfrm>
        </p:spPr>
        <p:txBody>
          <a:bodyPr>
            <a:noAutofit/>
          </a:bodyPr>
          <a:lstStyle/>
          <a:p>
            <a:r>
              <a:rPr lang="en-GB" sz="3500" dirty="0">
                <a:latin typeface="Comic Sans MS" panose="030F0702030302020204" pitchFamily="66" charset="0"/>
              </a:rPr>
              <a:t>Examples of activities; abseiling, archery, climbing, low level ropes, zip-wire, Jacob’s ladder, high-wires, fencing, giant swing, orienteering.</a:t>
            </a:r>
          </a:p>
          <a:p>
            <a:r>
              <a:rPr lang="en-GB" sz="3500" dirty="0">
                <a:latin typeface="Comic Sans MS" panose="030F0702030302020204" pitchFamily="66" charset="0"/>
              </a:rPr>
              <a:t>All activities based at the centre. </a:t>
            </a:r>
          </a:p>
          <a:p>
            <a:r>
              <a:rPr lang="en-GB" sz="3500" dirty="0">
                <a:latin typeface="Comic Sans MS" panose="030F0702030302020204" pitchFamily="66" charset="0"/>
              </a:rPr>
              <a:t>Evening activities and entertainment included.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80E03-E83B-4F6C-91DB-CFAC4B98B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A15881-497B-422C-B5CC-92547FB561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5548">
            <a:off x="3923928" y="157764"/>
            <a:ext cx="4899547" cy="6532728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DED3658-465D-41F2-9F97-E6D28E5236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-56709"/>
            <a:ext cx="4743623" cy="3557717"/>
          </a:xfrm>
        </p:spPr>
      </p:pic>
    </p:spTree>
    <p:extLst>
      <p:ext uri="{BB962C8B-B14F-4D97-AF65-F5344CB8AC3E}">
        <p14:creationId xmlns:p14="http://schemas.microsoft.com/office/powerpoint/2010/main" val="19770670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2D74A-4A84-432B-9FFD-E766D845D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7F66E60-75F4-4403-B3E6-AA9B30E784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94"/>
          <a:stretch/>
        </p:blipFill>
        <p:spPr>
          <a:xfrm rot="20840577">
            <a:off x="68938" y="1090082"/>
            <a:ext cx="4899545" cy="4677836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3BE68E4-DF80-46F1-BAAD-68739BBB1F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221" y="757873"/>
            <a:ext cx="4244463" cy="5659284"/>
          </a:xfrm>
          <a:prstGeom prst="rect">
            <a:avLst/>
          </a:prstGeom>
        </p:spPr>
      </p:pic>
      <p:sp>
        <p:nvSpPr>
          <p:cNvPr id="3" name="Smiley Face 2">
            <a:extLst>
              <a:ext uri="{FF2B5EF4-FFF2-40B4-BE49-F238E27FC236}">
                <a16:creationId xmlns:a16="http://schemas.microsoft.com/office/drawing/2014/main" id="{925A7D38-0268-46F6-9D4E-17F766D5217C}"/>
              </a:ext>
            </a:extLst>
          </p:cNvPr>
          <p:cNvSpPr/>
          <p:nvPr/>
        </p:nvSpPr>
        <p:spPr>
          <a:xfrm>
            <a:off x="1870639" y="3430492"/>
            <a:ext cx="432048" cy="43204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miley Face 5">
            <a:extLst>
              <a:ext uri="{FF2B5EF4-FFF2-40B4-BE49-F238E27FC236}">
                <a16:creationId xmlns:a16="http://schemas.microsoft.com/office/drawing/2014/main" id="{BACDBC22-9C15-4CBD-9D20-E3476FF27B93}"/>
              </a:ext>
            </a:extLst>
          </p:cNvPr>
          <p:cNvSpPr/>
          <p:nvPr/>
        </p:nvSpPr>
        <p:spPr>
          <a:xfrm>
            <a:off x="2598702" y="3256827"/>
            <a:ext cx="432048" cy="43204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miley Face 7">
            <a:extLst>
              <a:ext uri="{FF2B5EF4-FFF2-40B4-BE49-F238E27FC236}">
                <a16:creationId xmlns:a16="http://schemas.microsoft.com/office/drawing/2014/main" id="{56C7C997-1295-483F-ACBB-E5BA84367A9E}"/>
              </a:ext>
            </a:extLst>
          </p:cNvPr>
          <p:cNvSpPr/>
          <p:nvPr/>
        </p:nvSpPr>
        <p:spPr>
          <a:xfrm>
            <a:off x="3223338" y="3105066"/>
            <a:ext cx="432048" cy="43204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200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What to pack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32" y="1268760"/>
            <a:ext cx="8784976" cy="4709160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Kit list will be sent as soon as we get it.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No bedding or sleeping bags required.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No torches – unless for a pre-arranged reason. 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Don’t forget a day bag for a water- bottle and any personal equipment such as a camera, suntan lotion or inhaler. </a:t>
            </a:r>
          </a:p>
        </p:txBody>
      </p:sp>
    </p:spTree>
    <p:extLst>
      <p:ext uri="{BB962C8B-B14F-4D97-AF65-F5344CB8AC3E}">
        <p14:creationId xmlns:p14="http://schemas.microsoft.com/office/powerpoint/2010/main" val="32950272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What to pack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71600"/>
            <a:ext cx="8784976" cy="4709160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Children may bring a camera but are expected to look after it themselves.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May bring a book or quiet game for the journey.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Please, no iPods, tablets, radios or electronic games. </a:t>
            </a:r>
          </a:p>
          <a:p>
            <a:r>
              <a:rPr lang="en-US" sz="3600" dirty="0">
                <a:latin typeface="Comic Sans MS" panose="030F0702030302020204" pitchFamily="66" charset="0"/>
              </a:rPr>
              <a:t>N</a:t>
            </a:r>
            <a:r>
              <a:rPr lang="en-GB" sz="3600" dirty="0">
                <a:latin typeface="Comic Sans MS" panose="030F0702030302020204" pitchFamily="66" charset="0"/>
              </a:rPr>
              <a:t>O PHONES!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Check the forecast.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Waterproof coat is a must!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9378" y="-171400"/>
            <a:ext cx="8229600" cy="1143000"/>
          </a:xfrm>
        </p:spPr>
        <p:txBody>
          <a:bodyPr/>
          <a:lstStyle/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Medical and Social Issues</a:t>
            </a:r>
            <a:endParaRPr lang="en-US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80120"/>
            <a:ext cx="8964488" cy="5429200"/>
          </a:xfrm>
        </p:spPr>
        <p:txBody>
          <a:bodyPr>
            <a:no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Please discuss social or medical concerns with class teachers.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Clearly labelled medicines, with dosage and administration details to Miss Garrick or Mrs Staniland, on 6</a:t>
            </a:r>
            <a:r>
              <a:rPr lang="en-GB" sz="3200" baseline="30000" dirty="0">
                <a:latin typeface="Comic Sans MS" panose="030F0702030302020204" pitchFamily="66" charset="0"/>
              </a:rPr>
              <a:t>th</a:t>
            </a:r>
            <a:r>
              <a:rPr lang="en-GB" sz="3200" dirty="0">
                <a:latin typeface="Comic Sans MS" panose="030F0702030302020204" pitchFamily="66" charset="0"/>
              </a:rPr>
              <a:t> July, at the latest.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Particular issues can be overcome in a variety of ways.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Useful for children to stay away from home before the trip (if haven’t done so already).</a:t>
            </a:r>
          </a:p>
          <a:p>
            <a:r>
              <a:rPr lang="en-GB" sz="3200" b="1" i="1" dirty="0">
                <a:latin typeface="Comic Sans MS" panose="030F0702030302020204" pitchFamily="66" charset="0"/>
              </a:rPr>
              <a:t>Complete and return consent form ASAP.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Keeping in touch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56792"/>
            <a:ext cx="8496944" cy="4464496"/>
          </a:xfrm>
        </p:spPr>
        <p:txBody>
          <a:bodyPr>
            <a:no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24hr number for emergencies only.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School can contact staff.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Staff will contact parents if necessary – no news is good news!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Daily text to parents with updates.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NPPS Facebook page will be updated daily.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Children will not be allowed to phone home.  </a:t>
            </a:r>
          </a:p>
          <a:p>
            <a:pPr marL="137160" indent="0">
              <a:buNone/>
            </a:pPr>
            <a:endParaRPr lang="en-GB" sz="3200" b="1" i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Safety of the Children</a:t>
            </a:r>
            <a:endParaRPr lang="en-US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3508" y="1628800"/>
            <a:ext cx="8856984" cy="4709160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Full 24 hr insurance including the journey.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Full risk assessments.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Always qualified first-aiders.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School staff and qualified trained instructors at the centres.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Emergency contacts for parents and procedures in place.</a:t>
            </a:r>
          </a:p>
          <a:p>
            <a:endParaRPr lang="en-US" sz="35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Safety of the Children</a:t>
            </a:r>
            <a:endParaRPr lang="en-US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Secure site.</a:t>
            </a:r>
          </a:p>
          <a:p>
            <a:r>
              <a:rPr lang="en-US" sz="3600" dirty="0">
                <a:latin typeface="Comic Sans MS" panose="030F0702030302020204" pitchFamily="66" charset="0"/>
              </a:rPr>
              <a:t>S</a:t>
            </a:r>
            <a:r>
              <a:rPr lang="en-GB" sz="3600" dirty="0" err="1">
                <a:latin typeface="Comic Sans MS" panose="030F0702030302020204" pitchFamily="66" charset="0"/>
              </a:rPr>
              <a:t>tudent:staff</a:t>
            </a:r>
            <a:r>
              <a:rPr lang="en-GB" sz="3600" dirty="0">
                <a:latin typeface="Comic Sans MS" panose="030F0702030302020204" pitchFamily="66" charset="0"/>
              </a:rPr>
              <a:t> ratios higher than requirement.</a:t>
            </a:r>
          </a:p>
          <a:p>
            <a:r>
              <a:rPr lang="en-US" sz="3500" dirty="0">
                <a:latin typeface="Comic Sans MS" panose="030F0702030302020204" pitchFamily="66" charset="0"/>
              </a:rPr>
              <a:t>Car for emergencies.</a:t>
            </a:r>
          </a:p>
          <a:p>
            <a:r>
              <a:rPr lang="en-US" sz="3500" dirty="0">
                <a:latin typeface="Comic Sans MS" panose="030F0702030302020204" pitchFamily="66" charset="0"/>
              </a:rPr>
              <a:t>Walkie-Talkies for staff.</a:t>
            </a:r>
          </a:p>
          <a:p>
            <a:r>
              <a:rPr lang="en-US" sz="3500" dirty="0">
                <a:latin typeface="Comic Sans MS" panose="030F0702030302020204" pitchFamily="66" charset="0"/>
              </a:rPr>
              <a:t>Staff rooms between children’s dorms.</a:t>
            </a:r>
          </a:p>
          <a:p>
            <a:r>
              <a:rPr lang="en-US" sz="3500" dirty="0">
                <a:latin typeface="Comic Sans MS" panose="030F0702030302020204" pitchFamily="66" charset="0"/>
              </a:rPr>
              <a:t>Careful grouping and dorm groups.</a:t>
            </a:r>
          </a:p>
          <a:p>
            <a:endParaRPr lang="en-US" sz="3500" dirty="0">
              <a:latin typeface="Comic Sans MS" panose="030F0702030302020204" pitchFamily="66" charset="0"/>
            </a:endParaRPr>
          </a:p>
          <a:p>
            <a:endParaRPr lang="en-US" sz="3500" dirty="0">
              <a:latin typeface="Comic Sans MS" panose="030F0702030302020204" pitchFamily="66" charset="0"/>
            </a:endParaRPr>
          </a:p>
          <a:p>
            <a:endParaRPr lang="en-US" sz="35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366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Safety of the Children</a:t>
            </a:r>
            <a:endParaRPr lang="en-US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416930"/>
            <a:ext cx="8784976" cy="4709160"/>
          </a:xfrm>
        </p:spPr>
        <p:txBody>
          <a:bodyPr>
            <a:noAutofit/>
          </a:bodyPr>
          <a:lstStyle/>
          <a:p>
            <a:r>
              <a:rPr lang="en-GB" sz="3500" dirty="0">
                <a:latin typeface="Comic Sans MS" panose="030F0702030302020204" pitchFamily="66" charset="0"/>
              </a:rPr>
              <a:t>School rules and Behaviour Policy apply throughout our trip.</a:t>
            </a:r>
          </a:p>
          <a:p>
            <a:pPr lvl="1"/>
            <a:r>
              <a:rPr lang="en-US" sz="3100" dirty="0">
                <a:latin typeface="Comic Sans MS" panose="030F0702030302020204" pitchFamily="66" charset="0"/>
              </a:rPr>
              <a:t>Following instructions is vital </a:t>
            </a:r>
          </a:p>
          <a:p>
            <a:pPr lvl="1"/>
            <a:r>
              <a:rPr lang="en-US" sz="3100" dirty="0">
                <a:latin typeface="Comic Sans MS" panose="030F0702030302020204" pitchFamily="66" charset="0"/>
              </a:rPr>
              <a:t>Listening is vital for everyone’s safety</a:t>
            </a:r>
          </a:p>
          <a:p>
            <a:pPr lvl="1"/>
            <a:r>
              <a:rPr lang="en-US" sz="3100" dirty="0">
                <a:latin typeface="Comic Sans MS" panose="030F0702030302020204" pitchFamily="66" charset="0"/>
              </a:rPr>
              <a:t>Respect of </a:t>
            </a:r>
            <a:r>
              <a:rPr lang="en-US" sz="3100" dirty="0">
                <a:latin typeface="Comic Sans MS" panose="030F0702030302020204" pitchFamily="66" charset="0"/>
                <a:sym typeface="Wingdings" panose="05000000000000000000" pitchFamily="2" charset="2"/>
              </a:rPr>
              <a:t>one another, adults, property, personal space</a:t>
            </a:r>
          </a:p>
          <a:p>
            <a:pPr lvl="1"/>
            <a:r>
              <a:rPr lang="en-US" sz="3100" dirty="0">
                <a:latin typeface="Comic Sans MS" panose="030F0702030302020204" pitchFamily="66" charset="0"/>
              </a:rPr>
              <a:t>Kind language</a:t>
            </a:r>
          </a:p>
          <a:p>
            <a:pPr lvl="1"/>
            <a:r>
              <a:rPr lang="en-US" sz="3100" dirty="0">
                <a:latin typeface="Comic Sans MS" panose="030F0702030302020204" pitchFamily="66" charset="0"/>
              </a:rPr>
              <a:t>Own dorms ONLY</a:t>
            </a:r>
          </a:p>
          <a:p>
            <a:pPr lvl="1"/>
            <a:r>
              <a:rPr lang="en-US" sz="3100" dirty="0">
                <a:latin typeface="Comic Sans MS" panose="030F0702030302020204" pitchFamily="66" charset="0"/>
              </a:rPr>
              <a:t>Not mixing with other schools</a:t>
            </a:r>
          </a:p>
          <a:p>
            <a:pPr lvl="1"/>
            <a:endParaRPr lang="en-US" sz="3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9306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97728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Any Questions?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2348880"/>
            <a:ext cx="7920880" cy="2735418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We are happy to answer general questions now.  If, however, your question is relating to just your own child, please come and see us in the playground, give us a ring or send an email to the office and we will be in touch</a:t>
            </a:r>
          </a:p>
        </p:txBody>
      </p:sp>
    </p:spTree>
    <p:extLst>
      <p:ext uri="{BB962C8B-B14F-4D97-AF65-F5344CB8AC3E}">
        <p14:creationId xmlns:p14="http://schemas.microsoft.com/office/powerpoint/2010/main" val="19895157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694</TotalTime>
  <Words>669</Words>
  <Application>Microsoft Office PowerPoint</Application>
  <PresentationFormat>On-screen Show (4:3)</PresentationFormat>
  <Paragraphs>88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Arial</vt:lpstr>
      <vt:lpstr>Book Antiqua</vt:lpstr>
      <vt:lpstr>Comic Sans MS</vt:lpstr>
      <vt:lpstr>Lucida Sans</vt:lpstr>
      <vt:lpstr>Wingdings</vt:lpstr>
      <vt:lpstr>Wingdings 2</vt:lpstr>
      <vt:lpstr>Wingdings 3</vt:lpstr>
      <vt:lpstr>Apex</vt:lpstr>
      <vt:lpstr>PowerPoint Presentation</vt:lpstr>
      <vt:lpstr>Purpose of Residential Trips</vt:lpstr>
      <vt:lpstr>Proposed Itinerary</vt:lpstr>
      <vt:lpstr>When bus arrives!</vt:lpstr>
      <vt:lpstr>Liddington – PGL Centre</vt:lpstr>
      <vt:lpstr>PowerPoint Presentation</vt:lpstr>
      <vt:lpstr>Liddington – PGL Centre</vt:lpstr>
      <vt:lpstr>PowerPoint Presentation</vt:lpstr>
      <vt:lpstr>PowerPoint Presentation</vt:lpstr>
      <vt:lpstr>PowerPoint Presentation</vt:lpstr>
      <vt:lpstr>PowerPoint Presentation</vt:lpstr>
      <vt:lpstr>Activities</vt:lpstr>
      <vt:lpstr>PowerPoint Presentation</vt:lpstr>
      <vt:lpstr>PowerPoint Presentation</vt:lpstr>
      <vt:lpstr>What to pack</vt:lpstr>
      <vt:lpstr>What to pack</vt:lpstr>
      <vt:lpstr>Medical and Social Issues</vt:lpstr>
      <vt:lpstr>Keeping in touch</vt:lpstr>
      <vt:lpstr>Safety of the Children</vt:lpstr>
      <vt:lpstr>Safety of the Children</vt:lpstr>
      <vt:lpstr>Safety of the Children</vt:lpstr>
      <vt:lpstr>Any Questions? </vt:lpstr>
    </vt:vector>
  </TitlesOfParts>
  <Company>Naunton Park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rhumphrey</dc:creator>
  <cp:lastModifiedBy>Lara Hashman</cp:lastModifiedBy>
  <cp:revision>104</cp:revision>
  <dcterms:created xsi:type="dcterms:W3CDTF">2010-03-02T09:46:36Z</dcterms:created>
  <dcterms:modified xsi:type="dcterms:W3CDTF">2022-05-23T16:54:07Z</dcterms:modified>
</cp:coreProperties>
</file>