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04/01/2024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04/01/2024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04/01/2024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04/01/2024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B2A630-AEAC-191F-F050-8D7420A72500}"/>
              </a:ext>
            </a:extLst>
          </p:cNvPr>
          <p:cNvSpPr txBox="1"/>
          <p:nvPr/>
        </p:nvSpPr>
        <p:spPr>
          <a:xfrm>
            <a:off x="225777" y="127000"/>
            <a:ext cx="44732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Our Wonderful World, Our Wonderful Town.</a:t>
            </a:r>
            <a:endParaRPr lang="en-GB" b="1" dirty="0"/>
          </a:p>
        </p:txBody>
      </p:sp>
      <p:sp>
        <p:nvSpPr>
          <p:cNvPr id="3" name="Rectangle: Rounded Corners 2">
            <a:extLst>
              <a:ext uri="{FF2B5EF4-FFF2-40B4-BE49-F238E27FC236}">
                <a16:creationId xmlns:a16="http://schemas.microsoft.com/office/drawing/2014/main" id="{35ACF9E9-14C8-077E-7C86-7B28F62B3294}"/>
              </a:ext>
            </a:extLst>
          </p:cNvPr>
          <p:cNvSpPr/>
          <p:nvPr/>
        </p:nvSpPr>
        <p:spPr>
          <a:xfrm>
            <a:off x="183444" y="550333"/>
            <a:ext cx="3457222" cy="2314222"/>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343168" y="665665"/>
            <a:ext cx="3193079" cy="24929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cs typeface="Calibri"/>
              </a:rPr>
              <a:t>Synopsis </a:t>
            </a:r>
          </a:p>
          <a:p>
            <a:r>
              <a:rPr lang="en-GB" sz="1400" dirty="0">
                <a:ea typeface="+mn-lt"/>
                <a:cs typeface="+mn-lt"/>
              </a:rPr>
              <a:t>In this piece of work Year 4 there is a clear focus on water and rivers. Children will be looking at the formation of rivers from mountain tops to the oceans and learning about the water cycle. Following on from this, the children will embark on a geographical enquiry and will learn how human activity can hugely impact on these physical features. </a:t>
            </a:r>
          </a:p>
          <a:p>
            <a:endParaRPr lang="en-GB" dirty="0">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769555" y="183445"/>
            <a:ext cx="6801555" cy="592666"/>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b="1" dirty="0">
                <a:solidFill>
                  <a:schemeClr val="tx1"/>
                </a:solidFill>
                <a:cs typeface="Calibri" panose="020F0502020204030204"/>
              </a:rPr>
              <a:t>Y4 Leading Question – </a:t>
            </a:r>
            <a:r>
              <a:rPr lang="en-GB" dirty="0">
                <a:solidFill>
                  <a:schemeClr val="tx1"/>
                </a:solidFill>
              </a:rPr>
              <a:t>What are the long-term effects of water pollution for the planet?​ </a:t>
            </a:r>
            <a:endParaRPr lang="en-GB" dirty="0">
              <a:solidFill>
                <a:schemeClr val="tx1"/>
              </a:solidFill>
              <a:cs typeface="Calibri" panose="020F0502020204030204"/>
            </a:endParaRP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3804359" y="889000"/>
            <a:ext cx="3409248" cy="3113833"/>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FC40450-A441-21D6-CEE4-3C9CF31B47B0}"/>
              </a:ext>
            </a:extLst>
          </p:cNvPr>
          <p:cNvSpPr txBox="1"/>
          <p:nvPr/>
        </p:nvSpPr>
        <p:spPr>
          <a:xfrm>
            <a:off x="4100030" y="973267"/>
            <a:ext cx="3014709"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Geography</a:t>
            </a:r>
          </a:p>
          <a:p>
            <a:r>
              <a:rPr lang="en-GB" sz="1400" dirty="0">
                <a:cs typeface="Calibri"/>
              </a:rPr>
              <a:t>Geographical enquiry into:</a:t>
            </a:r>
          </a:p>
          <a:p>
            <a:pPr marL="171450" indent="-171450">
              <a:buFont typeface="Arial" panose="020B0604020202020204" pitchFamily="34" charset="0"/>
              <a:buChar char="•"/>
            </a:pPr>
            <a:r>
              <a:rPr lang="en-GB" sz="1400" dirty="0">
                <a:cs typeface="Calibri"/>
              </a:rPr>
              <a:t>Describing and understanding key aspects of physical geography, including rivers.</a:t>
            </a:r>
          </a:p>
          <a:p>
            <a:pPr marL="285750" indent="-285750">
              <a:buFont typeface="Arial" panose="020B0604020202020204" pitchFamily="34" charset="0"/>
              <a:buChar char="•"/>
            </a:pPr>
            <a:r>
              <a:rPr lang="en-GB" sz="1400" dirty="0">
                <a:cs typeface="Calibri"/>
              </a:rPr>
              <a:t>What is water pollution?</a:t>
            </a:r>
          </a:p>
          <a:p>
            <a:pPr marL="285750" indent="-285750">
              <a:buFont typeface="Arial" panose="020B0604020202020204" pitchFamily="34" charset="0"/>
              <a:buChar char="•"/>
            </a:pPr>
            <a:r>
              <a:rPr lang="en-GB" sz="1400" dirty="0">
                <a:cs typeface="Calibri"/>
              </a:rPr>
              <a:t>What does this do to living things in our rivers and the life they support?</a:t>
            </a:r>
          </a:p>
          <a:p>
            <a:pPr marL="285750" indent="-285750">
              <a:buFont typeface="Arial" panose="020B0604020202020204" pitchFamily="34" charset="0"/>
              <a:buChar char="•"/>
            </a:pPr>
            <a:r>
              <a:rPr lang="en-GB" sz="1400" dirty="0">
                <a:cs typeface="Calibri"/>
              </a:rPr>
              <a:t>Comparing and contrasting rivers around the world</a:t>
            </a:r>
          </a:p>
          <a:p>
            <a:pPr marL="285750" indent="-285750">
              <a:buFont typeface="Arial" panose="020B0604020202020204" pitchFamily="34" charset="0"/>
              <a:buChar char="•"/>
            </a:pPr>
            <a:r>
              <a:rPr lang="en-GB" sz="1400" dirty="0">
                <a:cs typeface="Calibri"/>
              </a:rPr>
              <a:t>Focus on British Rivers, features and map work</a:t>
            </a:r>
          </a:p>
          <a:p>
            <a:r>
              <a:rPr lang="en-GB" dirty="0">
                <a:cs typeface="Calibri"/>
              </a:rPr>
              <a:t> </a:t>
            </a:r>
          </a:p>
          <a:p>
            <a:r>
              <a:rPr lang="en-GB" dirty="0">
                <a:cs typeface="Calibri"/>
              </a:rPr>
              <a:t> </a:t>
            </a:r>
          </a:p>
          <a:p>
            <a:endParaRPr lang="en-GB" dirty="0">
              <a:cs typeface="Calibri"/>
            </a:endParaRPr>
          </a:p>
          <a:p>
            <a:endParaRPr lang="en-GB" dirty="0">
              <a:cs typeface="Calibri"/>
            </a:endParaRP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085666" y="1016000"/>
            <a:ext cx="3838222" cy="1378764"/>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E5E5C4C-22D0-83A9-D908-2DEF3B54D376}"/>
              </a:ext>
            </a:extLst>
          </p:cNvPr>
          <p:cNvSpPr txBox="1"/>
          <p:nvPr/>
        </p:nvSpPr>
        <p:spPr>
          <a:xfrm>
            <a:off x="8290274" y="1043826"/>
            <a:ext cx="3409247"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Science</a:t>
            </a:r>
          </a:p>
          <a:p>
            <a:pPr marL="285750" indent="-285750">
              <a:buFont typeface="Arial" panose="020B0604020202020204" pitchFamily="34" charset="0"/>
              <a:buChar char="•"/>
            </a:pPr>
            <a:r>
              <a:rPr lang="en-GB" sz="1400" dirty="0">
                <a:cs typeface="Calibri"/>
              </a:rPr>
              <a:t>States of matter – solids, liquids and gases</a:t>
            </a:r>
          </a:p>
          <a:p>
            <a:pPr marL="285750" indent="-285750">
              <a:buFont typeface="Arial" panose="020B0604020202020204" pitchFamily="34" charset="0"/>
              <a:buChar char="•"/>
            </a:pPr>
            <a:r>
              <a:rPr lang="en-GB" sz="1400" dirty="0">
                <a:cs typeface="Calibri"/>
              </a:rPr>
              <a:t>The water cycle</a:t>
            </a:r>
          </a:p>
          <a:p>
            <a:pPr marL="285750" indent="-285750">
              <a:buFont typeface="Arial" panose="020B0604020202020204" pitchFamily="34" charset="0"/>
              <a:buChar char="•"/>
            </a:pPr>
            <a:r>
              <a:rPr lang="en-GB" sz="1400" dirty="0">
                <a:cs typeface="Calibri"/>
              </a:rPr>
              <a:t>Living things and their habitats</a:t>
            </a: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183444" y="3033888"/>
            <a:ext cx="3386666"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FB18953E-5D61-C0AE-47A7-895A03047FDB}"/>
              </a:ext>
            </a:extLst>
          </p:cNvPr>
          <p:cNvSpPr/>
          <p:nvPr/>
        </p:nvSpPr>
        <p:spPr>
          <a:xfrm>
            <a:off x="225778" y="5164666"/>
            <a:ext cx="3344332"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7481719" y="2634653"/>
            <a:ext cx="4393620" cy="2049314"/>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8AE451A1-B84F-AF42-EEB6-1C29BD2145D1}"/>
              </a:ext>
            </a:extLst>
          </p:cNvPr>
          <p:cNvSpPr/>
          <p:nvPr/>
        </p:nvSpPr>
        <p:spPr>
          <a:xfrm>
            <a:off x="3767667"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5842000"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8FD9981E-53E4-2263-61BE-1408E40DD14D}"/>
              </a:ext>
            </a:extLst>
          </p:cNvPr>
          <p:cNvSpPr/>
          <p:nvPr/>
        </p:nvSpPr>
        <p:spPr>
          <a:xfrm>
            <a:off x="7859888"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9877777" y="5108222"/>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F552256-9927-2846-FE03-C78B93AD99A5}"/>
              </a:ext>
            </a:extLst>
          </p:cNvPr>
          <p:cNvSpPr txBox="1"/>
          <p:nvPr/>
        </p:nvSpPr>
        <p:spPr>
          <a:xfrm>
            <a:off x="380999" y="3087404"/>
            <a:ext cx="2920999"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Art</a:t>
            </a:r>
          </a:p>
          <a:p>
            <a:r>
              <a:rPr lang="en-GB" sz="1400" dirty="0"/>
              <a:t>Printing and textiles,</a:t>
            </a:r>
          </a:p>
          <a:p>
            <a:r>
              <a:rPr lang="en-GB" sz="1400" dirty="0"/>
              <a:t>Printing tiles, lino cut printing, exploring printing inks,</a:t>
            </a:r>
          </a:p>
          <a:p>
            <a:r>
              <a:rPr lang="en-GB" sz="1400" dirty="0"/>
              <a:t>Artist study</a:t>
            </a:r>
          </a:p>
          <a:p>
            <a:r>
              <a:rPr lang="en-GB" sz="1400" dirty="0"/>
              <a:t>Stitching </a:t>
            </a:r>
          </a:p>
          <a:p>
            <a:r>
              <a:rPr lang="en-GB" sz="1400" dirty="0"/>
              <a:t>Water mood boards</a:t>
            </a:r>
            <a:endParaRPr lang="en-GB" sz="1600" dirty="0">
              <a:cs typeface="Calibri"/>
            </a:endParaRPr>
          </a:p>
          <a:p>
            <a:r>
              <a:rPr lang="en-GB" dirty="0">
                <a:cs typeface="Calibri"/>
              </a:rPr>
              <a:t> </a:t>
            </a:r>
          </a:p>
          <a:p>
            <a:endParaRPr lang="en-GB" dirty="0">
              <a:cs typeface="Calibri"/>
            </a:endParaRPr>
          </a:p>
        </p:txBody>
      </p:sp>
      <p:sp>
        <p:nvSpPr>
          <p:cNvPr id="21" name="TextBox 20">
            <a:extLst>
              <a:ext uri="{FF2B5EF4-FFF2-40B4-BE49-F238E27FC236}">
                <a16:creationId xmlns:a16="http://schemas.microsoft.com/office/drawing/2014/main" id="{3A3E445E-1217-9070-C3AA-BB0F603878EE}"/>
              </a:ext>
            </a:extLst>
          </p:cNvPr>
          <p:cNvSpPr txBox="1"/>
          <p:nvPr/>
        </p:nvSpPr>
        <p:spPr>
          <a:xfrm>
            <a:off x="7619998" y="2668794"/>
            <a:ext cx="4303890"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cs typeface="Calibri"/>
              </a:rPr>
              <a:t>English</a:t>
            </a:r>
          </a:p>
          <a:p>
            <a:pPr fontAlgn="base"/>
            <a:r>
              <a:rPr lang="en-GB" sz="1400" dirty="0">
                <a:highlight>
                  <a:srgbClr val="FFFF00"/>
                </a:highlight>
                <a:cs typeface="Calibri"/>
              </a:rPr>
              <a:t>Fiction – </a:t>
            </a:r>
            <a:r>
              <a:rPr lang="en-GB" sz="1400" dirty="0">
                <a:highlight>
                  <a:srgbClr val="FFFF00"/>
                </a:highlight>
              </a:rPr>
              <a:t>Narrative story writing an adventure with a focus on suspense </a:t>
            </a:r>
          </a:p>
          <a:p>
            <a:pPr fontAlgn="base"/>
            <a:r>
              <a:rPr lang="en-GB" sz="1400" dirty="0">
                <a:highlight>
                  <a:srgbClr val="FFFF00"/>
                </a:highlight>
              </a:rPr>
              <a:t>Poetry</a:t>
            </a:r>
          </a:p>
          <a:p>
            <a:pPr fontAlgn="base"/>
            <a:r>
              <a:rPr lang="en-GB" sz="1400" dirty="0">
                <a:highlight>
                  <a:srgbClr val="FFFF00"/>
                </a:highlight>
              </a:rPr>
              <a:t>Non-fiction explanation texts </a:t>
            </a:r>
          </a:p>
          <a:p>
            <a:pPr fontAlgn="base"/>
            <a:r>
              <a:rPr lang="en-GB" sz="1400" dirty="0">
                <a:highlight>
                  <a:srgbClr val="FFFF00"/>
                </a:highlight>
              </a:rPr>
              <a:t>Whole Class Talk for Reading all linked to our leading question.</a:t>
            </a:r>
          </a:p>
          <a:p>
            <a:pPr fontAlgn="base"/>
            <a:r>
              <a:rPr lang="en-US" sz="1400" dirty="0"/>
              <a:t>Class reader – Journey to the River Sea by Eva Ibbotson</a:t>
            </a:r>
            <a:endParaRPr lang="en-GB" sz="1400" dirty="0">
              <a:cs typeface="Calibri"/>
            </a:endParaRPr>
          </a:p>
        </p:txBody>
      </p:sp>
      <p:sp>
        <p:nvSpPr>
          <p:cNvPr id="22" name="TextBox 21">
            <a:extLst>
              <a:ext uri="{FF2B5EF4-FFF2-40B4-BE49-F238E27FC236}">
                <a16:creationId xmlns:a16="http://schemas.microsoft.com/office/drawing/2014/main" id="{D9809623-15A3-310E-A7F2-D32C2803DEDB}"/>
              </a:ext>
            </a:extLst>
          </p:cNvPr>
          <p:cNvSpPr txBox="1"/>
          <p:nvPr/>
        </p:nvSpPr>
        <p:spPr>
          <a:xfrm>
            <a:off x="343167" y="5221110"/>
            <a:ext cx="3332335"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cs typeface="Calibri"/>
              </a:rPr>
              <a:t>Maths </a:t>
            </a:r>
          </a:p>
          <a:p>
            <a:pPr marL="171450" indent="-171450" fontAlgn="base">
              <a:buFont typeface="Arial" panose="020B0604020202020204" pitchFamily="34" charset="0"/>
              <a:buChar char="•"/>
            </a:pPr>
            <a:r>
              <a:rPr lang="en-US" sz="1400" dirty="0"/>
              <a:t>Subtraction – mental arithmetic strategies </a:t>
            </a:r>
            <a:endParaRPr lang="en-GB" sz="1400" dirty="0"/>
          </a:p>
          <a:p>
            <a:pPr marL="171450" indent="-171450" fontAlgn="base">
              <a:buFont typeface="Arial" panose="020B0604020202020204" pitchFamily="34" charset="0"/>
              <a:buChar char="•"/>
            </a:pPr>
            <a:r>
              <a:rPr lang="en-US" sz="1400" dirty="0"/>
              <a:t>Multiplication and Division x11 and x12</a:t>
            </a:r>
          </a:p>
          <a:p>
            <a:pPr marL="171450" indent="-171450" fontAlgn="base">
              <a:buFont typeface="Arial" panose="020B0604020202020204" pitchFamily="34" charset="0"/>
              <a:buChar char="•"/>
            </a:pPr>
            <a:r>
              <a:rPr lang="en-US" sz="1400" dirty="0"/>
              <a:t>Addition and Subtraction written methods (column method)</a:t>
            </a:r>
            <a:endParaRPr lang="en-GB" sz="1400" dirty="0"/>
          </a:p>
          <a:p>
            <a:pPr marL="285750" indent="-285750">
              <a:buFont typeface="Arial"/>
              <a:buChar char="•"/>
            </a:pPr>
            <a:endParaRPr lang="en-GB" dirty="0">
              <a:cs typeface="Calibri"/>
            </a:endParaRPr>
          </a:p>
        </p:txBody>
      </p:sp>
      <p:sp>
        <p:nvSpPr>
          <p:cNvPr id="23" name="TextBox 22">
            <a:extLst>
              <a:ext uri="{FF2B5EF4-FFF2-40B4-BE49-F238E27FC236}">
                <a16:creationId xmlns:a16="http://schemas.microsoft.com/office/drawing/2014/main" id="{838F63F3-3406-69CB-BADD-38BDC73D7B73}"/>
              </a:ext>
            </a:extLst>
          </p:cNvPr>
          <p:cNvSpPr txBox="1"/>
          <p:nvPr/>
        </p:nvSpPr>
        <p:spPr>
          <a:xfrm>
            <a:off x="3838221" y="5277555"/>
            <a:ext cx="1862666" cy="14157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cs typeface="Calibri"/>
              </a:rPr>
              <a:t>PE </a:t>
            </a:r>
          </a:p>
          <a:p>
            <a:pPr marL="285750" indent="-285750">
              <a:buFont typeface="Arial" panose="020B0604020202020204" pitchFamily="34" charset="0"/>
              <a:buChar char="•"/>
            </a:pPr>
            <a:r>
              <a:rPr lang="en-GB" sz="1400" dirty="0">
                <a:cs typeface="Calibri"/>
              </a:rPr>
              <a:t>Rugby </a:t>
            </a:r>
          </a:p>
          <a:p>
            <a:pPr marL="285750" indent="-285750">
              <a:buFont typeface="Arial" panose="020B0604020202020204" pitchFamily="34" charset="0"/>
              <a:buChar char="•"/>
            </a:pPr>
            <a:r>
              <a:rPr lang="en-GB" sz="1400" dirty="0">
                <a:cs typeface="Calibri"/>
              </a:rPr>
              <a:t>Real PE – Sending and receiving and counter balances</a:t>
            </a:r>
          </a:p>
          <a:p>
            <a:pPr marL="285750" indent="-285750">
              <a:buFont typeface="Arial" panose="020B0604020202020204" pitchFamily="34" charset="0"/>
              <a:buChar char="•"/>
            </a:pPr>
            <a:r>
              <a:rPr lang="en-GB" sz="1400" dirty="0">
                <a:cs typeface="Calibri"/>
              </a:rPr>
              <a:t>Swimming</a:t>
            </a:r>
          </a:p>
        </p:txBody>
      </p:sp>
      <p:sp>
        <p:nvSpPr>
          <p:cNvPr id="24" name="TextBox 23">
            <a:extLst>
              <a:ext uri="{FF2B5EF4-FFF2-40B4-BE49-F238E27FC236}">
                <a16:creationId xmlns:a16="http://schemas.microsoft.com/office/drawing/2014/main" id="{7E20156C-4AB0-472D-476A-649AD3A3FB36}"/>
              </a:ext>
            </a:extLst>
          </p:cNvPr>
          <p:cNvSpPr txBox="1"/>
          <p:nvPr/>
        </p:nvSpPr>
        <p:spPr>
          <a:xfrm>
            <a:off x="5964679" y="5298053"/>
            <a:ext cx="1594555"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PSHE - Jigsaw</a:t>
            </a:r>
          </a:p>
          <a:p>
            <a:pPr marL="285750" indent="-285750">
              <a:buFont typeface="Arial"/>
              <a:buChar char="•"/>
            </a:pPr>
            <a:r>
              <a:rPr lang="en-GB" sz="1400" dirty="0">
                <a:cs typeface="Calibri"/>
              </a:rPr>
              <a:t>Dreams and Goals</a:t>
            </a:r>
          </a:p>
          <a:p>
            <a:pPr marL="285750" indent="-285750">
              <a:buFont typeface="Arial"/>
              <a:buChar char="•"/>
            </a:pPr>
            <a:r>
              <a:rPr lang="en-GB" sz="1400" dirty="0">
                <a:cs typeface="Calibri"/>
              </a:rPr>
              <a:t> Healthy Me</a:t>
            </a:r>
            <a:endParaRPr lang="en-GB" sz="1400" dirty="0"/>
          </a:p>
        </p:txBody>
      </p:sp>
      <p:sp>
        <p:nvSpPr>
          <p:cNvPr id="25" name="TextBox 24">
            <a:extLst>
              <a:ext uri="{FF2B5EF4-FFF2-40B4-BE49-F238E27FC236}">
                <a16:creationId xmlns:a16="http://schemas.microsoft.com/office/drawing/2014/main" id="{6674A6BF-A454-3CF7-0092-1F46E8262323}"/>
              </a:ext>
            </a:extLst>
          </p:cNvPr>
          <p:cNvSpPr txBox="1"/>
          <p:nvPr/>
        </p:nvSpPr>
        <p:spPr>
          <a:xfrm>
            <a:off x="7951609" y="5277555"/>
            <a:ext cx="1594555"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Computing</a:t>
            </a:r>
          </a:p>
          <a:p>
            <a:r>
              <a:rPr lang="en-GB" sz="1400" dirty="0">
                <a:highlight>
                  <a:srgbClr val="FFFF00"/>
                </a:highlight>
                <a:cs typeface="Calibri"/>
              </a:rPr>
              <a:t>Research on iPads, Google Earth, mapping</a:t>
            </a:r>
          </a:p>
          <a:p>
            <a:endParaRPr lang="en-GB" dirty="0"/>
          </a:p>
        </p:txBody>
      </p:sp>
      <p:sp>
        <p:nvSpPr>
          <p:cNvPr id="26" name="TextBox 25">
            <a:extLst>
              <a:ext uri="{FF2B5EF4-FFF2-40B4-BE49-F238E27FC236}">
                <a16:creationId xmlns:a16="http://schemas.microsoft.com/office/drawing/2014/main" id="{8E10AB42-B53B-270D-88E2-B781A00EC2A2}"/>
              </a:ext>
            </a:extLst>
          </p:cNvPr>
          <p:cNvSpPr txBox="1"/>
          <p:nvPr/>
        </p:nvSpPr>
        <p:spPr>
          <a:xfrm>
            <a:off x="9877776" y="5221110"/>
            <a:ext cx="1841499" cy="13465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cs typeface="Calibri"/>
              </a:rPr>
              <a:t>Music</a:t>
            </a:r>
          </a:p>
          <a:p>
            <a:r>
              <a:rPr lang="en-GB" sz="1050" dirty="0">
                <a:cs typeface="Calibri"/>
              </a:rPr>
              <a:t>Charanga - Stop </a:t>
            </a:r>
          </a:p>
          <a:p>
            <a:r>
              <a:rPr lang="en-GB" sz="1100" dirty="0"/>
              <a:t> Stop! - a rap/song about bullying. Learning about the interrelated dimensions of music through games, singing and composing.</a:t>
            </a:r>
            <a:endParaRPr lang="en-GB" sz="1050" dirty="0">
              <a:cs typeface="Calibri"/>
            </a:endParaRPr>
          </a:p>
        </p:txBody>
      </p:sp>
      <p:sp>
        <p:nvSpPr>
          <p:cNvPr id="27" name="Rectangle: Rounded Corners 26">
            <a:extLst>
              <a:ext uri="{FF2B5EF4-FFF2-40B4-BE49-F238E27FC236}">
                <a16:creationId xmlns:a16="http://schemas.microsoft.com/office/drawing/2014/main" id="{0D969A1E-B3E4-4AC5-8C7A-B50AAF5E9724}"/>
              </a:ext>
            </a:extLst>
          </p:cNvPr>
          <p:cNvSpPr/>
          <p:nvPr/>
        </p:nvSpPr>
        <p:spPr>
          <a:xfrm>
            <a:off x="3725331" y="4087100"/>
            <a:ext cx="3707839" cy="923633"/>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94FE971A-DC55-41D8-8038-4CC646B1F4ED}"/>
              </a:ext>
            </a:extLst>
          </p:cNvPr>
          <p:cNvSpPr txBox="1"/>
          <p:nvPr/>
        </p:nvSpPr>
        <p:spPr>
          <a:xfrm>
            <a:off x="3745522" y="4077470"/>
            <a:ext cx="3779369"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French</a:t>
            </a:r>
          </a:p>
          <a:p>
            <a:r>
              <a:rPr lang="en-GB" sz="1200" dirty="0" err="1">
                <a:cs typeface="Calibri"/>
              </a:rPr>
              <a:t>En</a:t>
            </a:r>
            <a:r>
              <a:rPr lang="en-GB" sz="1200" dirty="0">
                <a:cs typeface="Calibri"/>
              </a:rPr>
              <a:t> </a:t>
            </a:r>
            <a:r>
              <a:rPr lang="en-GB" sz="1200" dirty="0" err="1">
                <a:cs typeface="Calibri"/>
              </a:rPr>
              <a:t>Classe</a:t>
            </a:r>
            <a:r>
              <a:rPr lang="en-GB" sz="1200" dirty="0">
                <a:cs typeface="Calibri"/>
              </a:rPr>
              <a:t> – In the classroom</a:t>
            </a:r>
          </a:p>
          <a:p>
            <a:r>
              <a:rPr lang="en-GB" sz="1200" dirty="0"/>
              <a:t>Remember and recall 12 classroom objects. Say and write what they have and do not have in their pencil case. </a:t>
            </a:r>
            <a:r>
              <a:rPr lang="en-GB" sz="1200" dirty="0">
                <a:cs typeface="Calibri"/>
              </a:rPr>
              <a:t> </a:t>
            </a:r>
          </a:p>
          <a:p>
            <a:endParaRPr lang="en-GB" sz="1400" b="1" dirty="0">
              <a:cs typeface="Calibri"/>
            </a:endParaRPr>
          </a:p>
          <a:p>
            <a:endParaRPr lang="en-GB" b="1" dirty="0">
              <a:cs typeface="Calibri"/>
            </a:endParaRPr>
          </a:p>
          <a:p>
            <a:endParaRPr lang="en-GB" b="1" dirty="0">
              <a:cs typeface="Calibri"/>
            </a:endParaRPr>
          </a:p>
        </p:txBody>
      </p:sp>
    </p:spTree>
    <p:extLst>
      <p:ext uri="{BB962C8B-B14F-4D97-AF65-F5344CB8AC3E}">
        <p14:creationId xmlns:p14="http://schemas.microsoft.com/office/powerpoint/2010/main" val="3854693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111</TotalTime>
  <Words>343</Words>
  <Application>Microsoft Office PowerPoint</Application>
  <PresentationFormat>Widescreen</PresentationFormat>
  <Paragraphs>50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Watkins</dc:creator>
  <cp:lastModifiedBy>Mrs Windsor</cp:lastModifiedBy>
  <cp:revision>43</cp:revision>
  <dcterms:created xsi:type="dcterms:W3CDTF">2023-01-04T17:27:46Z</dcterms:created>
  <dcterms:modified xsi:type="dcterms:W3CDTF">2024-01-04T11:18:33Z</dcterms:modified>
</cp:coreProperties>
</file>