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1" r:id="rId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A7DB"/>
    <a:srgbClr val="EEC9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1" d="100"/>
          <a:sy n="51" d="100"/>
        </p:scale>
        <p:origin x="898" y="2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04/11/2024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04/11/2024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04/11/2024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04/11/2024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5ACF9E9-14C8-077E-7C86-7B28F62B3294}"/>
              </a:ext>
            </a:extLst>
          </p:cNvPr>
          <p:cNvSpPr/>
          <p:nvPr/>
        </p:nvSpPr>
        <p:spPr>
          <a:xfrm>
            <a:off x="314413" y="193146"/>
            <a:ext cx="3457222" cy="2564252"/>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509763" y="192704"/>
            <a:ext cx="3193079" cy="30623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Synopsis</a:t>
            </a:r>
            <a:r>
              <a:rPr lang="en-GB" sz="1200" dirty="0">
                <a:cs typeface="Calibri"/>
              </a:rPr>
              <a:t>:</a:t>
            </a:r>
            <a:endParaRPr lang="en-GB" sz="1200" dirty="0">
              <a:ea typeface="+mn-lt"/>
              <a:cs typeface="+mn-lt"/>
            </a:endParaRPr>
          </a:p>
          <a:p>
            <a:r>
              <a:rPr lang="en-GB" sz="1300" dirty="0">
                <a:cs typeface="Calibri"/>
              </a:rPr>
              <a:t>School rules – Ready, Respectful and Safe Learning expectations</a:t>
            </a:r>
          </a:p>
          <a:p>
            <a:r>
              <a:rPr lang="en-GB" sz="1300" dirty="0">
                <a:cs typeface="Calibri"/>
              </a:rPr>
              <a:t>Using classroom and outside spaces effectively</a:t>
            </a:r>
          </a:p>
          <a:p>
            <a:r>
              <a:rPr lang="en-GB" sz="1300" dirty="0">
                <a:cs typeface="Calibri"/>
              </a:rPr>
              <a:t>Using familiar objects</a:t>
            </a:r>
          </a:p>
          <a:p>
            <a:r>
              <a:rPr lang="en-GB" sz="1300" dirty="0">
                <a:cs typeface="Calibri"/>
              </a:rPr>
              <a:t>Extending learning with familiar and new resources</a:t>
            </a:r>
          </a:p>
          <a:p>
            <a:r>
              <a:rPr lang="en-GB" sz="1300" dirty="0">
                <a:cs typeface="Calibri"/>
              </a:rPr>
              <a:t>Extending learning and sharing ideas with the enhancements provided by adult</a:t>
            </a:r>
          </a:p>
          <a:p>
            <a:r>
              <a:rPr lang="en-GB" sz="1300" dirty="0">
                <a:cs typeface="Calibri"/>
              </a:rPr>
              <a:t>Working with familiar people</a:t>
            </a:r>
          </a:p>
          <a:p>
            <a:r>
              <a:rPr lang="en-GB" sz="1300" dirty="0">
                <a:cs typeface="Calibri"/>
              </a:rPr>
              <a:t>Meeting and working with new people</a:t>
            </a:r>
          </a:p>
          <a:p>
            <a:endParaRPr lang="en-GB" sz="1400" dirty="0">
              <a:cs typeface="Calibri"/>
            </a:endParaRPr>
          </a:p>
          <a:p>
            <a:endParaRPr lang="en-GB" dirty="0">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459993" y="195351"/>
            <a:ext cx="6801555" cy="592666"/>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solidFill>
                  <a:schemeClr val="tx1"/>
                </a:solidFill>
                <a:cs typeface="Calibri" panose="020F0502020204030204"/>
              </a:rPr>
              <a:t>EYFS - Term </a:t>
            </a:r>
            <a:r>
              <a:rPr lang="en-GB">
                <a:solidFill>
                  <a:schemeClr val="tx1"/>
                </a:solidFill>
                <a:cs typeface="Calibri" panose="020F0502020204030204"/>
              </a:rPr>
              <a:t>2 2024 </a:t>
            </a:r>
            <a:r>
              <a:rPr lang="en-GB" dirty="0">
                <a:solidFill>
                  <a:schemeClr val="tx1"/>
                </a:solidFill>
                <a:cs typeface="Calibri" panose="020F0502020204030204"/>
              </a:rPr>
              <a:t>– Whatever Next! and The Christmas Story</a:t>
            </a: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4021666" y="908843"/>
            <a:ext cx="3894667"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FC40450-A441-21D6-CEE4-3C9CF31B47B0}"/>
              </a:ext>
            </a:extLst>
          </p:cNvPr>
          <p:cNvSpPr txBox="1"/>
          <p:nvPr/>
        </p:nvSpPr>
        <p:spPr>
          <a:xfrm>
            <a:off x="4095749" y="951618"/>
            <a:ext cx="4007555" cy="29854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Personal, Social and Emotional:</a:t>
            </a:r>
          </a:p>
          <a:p>
            <a:r>
              <a:rPr lang="en-GB" sz="1400" dirty="0">
                <a:cs typeface="Calibri"/>
              </a:rPr>
              <a:t>Rules and routines</a:t>
            </a:r>
            <a:endParaRPr lang="en-GB" dirty="0">
              <a:cs typeface="Calibri"/>
            </a:endParaRPr>
          </a:p>
          <a:p>
            <a:r>
              <a:rPr lang="en-GB" sz="1400" dirty="0">
                <a:cs typeface="Calibri"/>
              </a:rPr>
              <a:t>Timetables</a:t>
            </a:r>
          </a:p>
          <a:p>
            <a:r>
              <a:rPr lang="en-GB" sz="1400" dirty="0">
                <a:cs typeface="Calibri"/>
              </a:rPr>
              <a:t>Taking turns and sharing fairly</a:t>
            </a:r>
          </a:p>
          <a:p>
            <a:r>
              <a:rPr lang="en-GB" sz="1400" dirty="0">
                <a:cs typeface="Calibri"/>
              </a:rPr>
              <a:t>Working with support to compromise</a:t>
            </a:r>
          </a:p>
          <a:p>
            <a:r>
              <a:rPr lang="en-GB" sz="1400" dirty="0">
                <a:cs typeface="Calibri"/>
              </a:rPr>
              <a:t>Rules and Values: Respect, ready and safe</a:t>
            </a:r>
          </a:p>
          <a:p>
            <a:r>
              <a:rPr lang="en-GB" sz="1400" dirty="0">
                <a:cs typeface="Calibri"/>
              </a:rPr>
              <a:t>Working together and independently</a:t>
            </a:r>
          </a:p>
          <a:p>
            <a:r>
              <a:rPr lang="en-GB" sz="1400" dirty="0">
                <a:cs typeface="Calibri"/>
              </a:rPr>
              <a:t>Please and thank-you</a:t>
            </a: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085666" y="908843"/>
            <a:ext cx="3838222"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5E5C4C-22D0-83A9-D908-2DEF3B54D376}"/>
              </a:ext>
            </a:extLst>
          </p:cNvPr>
          <p:cNvSpPr txBox="1"/>
          <p:nvPr/>
        </p:nvSpPr>
        <p:spPr>
          <a:xfrm>
            <a:off x="8172979" y="954704"/>
            <a:ext cx="3357121"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Communication and Language:</a:t>
            </a:r>
          </a:p>
          <a:p>
            <a:r>
              <a:rPr lang="en-GB" sz="1400" dirty="0">
                <a:cs typeface="Calibri"/>
              </a:rPr>
              <a:t>Talking about myself and things I enjoy</a:t>
            </a:r>
          </a:p>
          <a:p>
            <a:r>
              <a:rPr lang="en-GB" sz="1400" dirty="0">
                <a:cs typeface="Calibri"/>
              </a:rPr>
              <a:t>Sharing ideas and knowledge, asking and answering questions</a:t>
            </a:r>
          </a:p>
          <a:p>
            <a:r>
              <a:rPr lang="en-GB" sz="1400" dirty="0">
                <a:cs typeface="Calibri"/>
              </a:rPr>
              <a:t>Talking about celebrations</a:t>
            </a:r>
          </a:p>
          <a:p>
            <a:r>
              <a:rPr lang="en-GB" sz="1400" dirty="0">
                <a:cs typeface="Calibri"/>
              </a:rPr>
              <a:t>Listening and responding to others</a:t>
            </a:r>
          </a:p>
          <a:p>
            <a:r>
              <a:rPr lang="en-GB" sz="1400" dirty="0">
                <a:cs typeface="Calibri"/>
              </a:rPr>
              <a:t>Joining other at play and talking to them</a:t>
            </a: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1124038" y="2926732"/>
            <a:ext cx="3386666"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4796895" y="2926732"/>
            <a:ext cx="6237108"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cs typeface="Calibri"/>
            </a:endParaRPr>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5437188" y="4914635"/>
            <a:ext cx="3398570" cy="184634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8972904" y="4917723"/>
            <a:ext cx="2946133" cy="184634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F552256-9927-2846-FE03-C78B93AD99A5}"/>
              </a:ext>
            </a:extLst>
          </p:cNvPr>
          <p:cNvSpPr txBox="1"/>
          <p:nvPr/>
        </p:nvSpPr>
        <p:spPr>
          <a:xfrm>
            <a:off x="1265804" y="2998610"/>
            <a:ext cx="3051313"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Physical:</a:t>
            </a:r>
          </a:p>
          <a:p>
            <a:r>
              <a:rPr lang="en-GB" sz="1400" dirty="0">
                <a:cs typeface="Calibri"/>
              </a:rPr>
              <a:t>Enlarged outside area used daily</a:t>
            </a:r>
          </a:p>
          <a:p>
            <a:r>
              <a:rPr lang="en-GB" sz="1400" dirty="0">
                <a:cs typeface="Calibri"/>
              </a:rPr>
              <a:t>PE x2 weekly</a:t>
            </a:r>
          </a:p>
          <a:p>
            <a:r>
              <a:rPr lang="en-GB" sz="1400" dirty="0">
                <a:cs typeface="Calibri"/>
              </a:rPr>
              <a:t>Trim Track – x1 weekly and lunchtimes</a:t>
            </a:r>
          </a:p>
          <a:p>
            <a:r>
              <a:rPr lang="en-GB" sz="1400" dirty="0">
                <a:cs typeface="Calibri"/>
              </a:rPr>
              <a:t>Fine motor – pencil control, threading, pegging, tracing, playdough and lacing</a:t>
            </a:r>
          </a:p>
          <a:p>
            <a:r>
              <a:rPr lang="en-GB" sz="1400" dirty="0">
                <a:cs typeface="Calibri"/>
              </a:rPr>
              <a:t>Mark making – drawing and writing</a:t>
            </a:r>
          </a:p>
          <a:p>
            <a:endParaRPr lang="en-GB" sz="1400" dirty="0">
              <a:cs typeface="Calibri"/>
            </a:endParaRPr>
          </a:p>
        </p:txBody>
      </p:sp>
      <p:sp>
        <p:nvSpPr>
          <p:cNvPr id="20" name="TextBox 19">
            <a:extLst>
              <a:ext uri="{FF2B5EF4-FFF2-40B4-BE49-F238E27FC236}">
                <a16:creationId xmlns:a16="http://schemas.microsoft.com/office/drawing/2014/main" id="{DC2D6FE5-5F7A-F1EA-38A5-7438659B2712}"/>
              </a:ext>
            </a:extLst>
          </p:cNvPr>
          <p:cNvSpPr txBox="1"/>
          <p:nvPr/>
        </p:nvSpPr>
        <p:spPr>
          <a:xfrm>
            <a:off x="3965221" y="3245555"/>
            <a:ext cx="16707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4946825" y="2796427"/>
            <a:ext cx="6224324"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Literacy:</a:t>
            </a:r>
            <a:endParaRPr lang="en-US" dirty="0">
              <a:cs typeface="Calibri"/>
            </a:endParaRPr>
          </a:p>
          <a:p>
            <a:r>
              <a:rPr lang="en-GB" sz="1400" dirty="0">
                <a:cs typeface="Calibri"/>
              </a:rPr>
              <a:t>Talk 4 Writing texts - ~ Whatever Next!</a:t>
            </a:r>
            <a:endParaRPr lang="en-GB" dirty="0">
              <a:cs typeface="Calibri"/>
            </a:endParaRPr>
          </a:p>
          <a:p>
            <a:r>
              <a:rPr lang="en-GB" sz="1400" dirty="0">
                <a:cs typeface="Calibri"/>
              </a:rPr>
              <a:t>Sounds Write phonics – units 1 - 4 – a, </a:t>
            </a:r>
            <a:r>
              <a:rPr lang="en-GB" sz="1400" dirty="0" err="1">
                <a:cs typeface="Calibri"/>
              </a:rPr>
              <a:t>i</a:t>
            </a:r>
            <a:r>
              <a:rPr lang="en-GB" sz="1400" dirty="0">
                <a:cs typeface="Calibri"/>
              </a:rPr>
              <a:t>, m, s, t, n, p, o, b, c, g, h, d, f, v, e</a:t>
            </a:r>
          </a:p>
          <a:p>
            <a:r>
              <a:rPr lang="en-GB" sz="1400" dirty="0">
                <a:cs typeface="Calibri"/>
              </a:rPr>
              <a:t>Using these sounds to build whole words – read and begin to write whole words</a:t>
            </a:r>
          </a:p>
          <a:p>
            <a:r>
              <a:rPr lang="en-GB" sz="1400" dirty="0">
                <a:cs typeface="Calibri"/>
              </a:rPr>
              <a:t>Learning the phrase ' say the sound and read the word' - use this when reading and writing</a:t>
            </a:r>
          </a:p>
          <a:p>
            <a:r>
              <a:rPr lang="en-GB" sz="1400" dirty="0">
                <a:cs typeface="Calibri"/>
              </a:rPr>
              <a:t>Mark making, recording some letter shapes, begin to write own name</a:t>
            </a:r>
          </a:p>
          <a:p>
            <a:r>
              <a:rPr lang="en-GB" sz="1400" dirty="0">
                <a:cs typeface="Calibri"/>
              </a:rPr>
              <a:t>Retell the story of Whatever Next!, begin to record ideas in a story map/as own story</a:t>
            </a:r>
          </a:p>
          <a:p>
            <a:endParaRPr lang="en-GB" sz="1400" dirty="0">
              <a:cs typeface="Calibri"/>
            </a:endParaRPr>
          </a:p>
        </p:txBody>
      </p:sp>
      <p:sp>
        <p:nvSpPr>
          <p:cNvPr id="23" name="TextBox 22">
            <a:extLst>
              <a:ext uri="{FF2B5EF4-FFF2-40B4-BE49-F238E27FC236}">
                <a16:creationId xmlns:a16="http://schemas.microsoft.com/office/drawing/2014/main" id="{838F63F3-3406-69CB-BADD-38BDC73D7B73}"/>
              </a:ext>
            </a:extLst>
          </p:cNvPr>
          <p:cNvSpPr txBox="1"/>
          <p:nvPr/>
        </p:nvSpPr>
        <p:spPr>
          <a:xfrm>
            <a:off x="3838221" y="5277555"/>
            <a:ext cx="1862666"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a:cs typeface="Calibri"/>
            </a:endParaRPr>
          </a:p>
          <a:p>
            <a:endParaRPr lang="en-GB" sz="1400">
              <a:cs typeface="Calibri"/>
            </a:endParaRPr>
          </a:p>
          <a:p>
            <a:endParaRPr lang="en-GB">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5527146" y="4876047"/>
            <a:ext cx="3375206"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Understanding of the World:</a:t>
            </a:r>
          </a:p>
          <a:p>
            <a:r>
              <a:rPr lang="en-GB" sz="1400" dirty="0">
                <a:cs typeface="Calibri"/>
              </a:rPr>
              <a:t>Where do I live?</a:t>
            </a:r>
          </a:p>
          <a:p>
            <a:r>
              <a:rPr lang="en-GB" sz="1400" dirty="0">
                <a:cs typeface="Calibri"/>
              </a:rPr>
              <a:t>Belonging to groups – families, groups and school</a:t>
            </a:r>
          </a:p>
          <a:p>
            <a:r>
              <a:rPr lang="en-GB" sz="1400" dirty="0">
                <a:cs typeface="Calibri"/>
              </a:rPr>
              <a:t>How Christmas is celebrated around the world </a:t>
            </a:r>
          </a:p>
          <a:p>
            <a:r>
              <a:rPr lang="en-GB" sz="1400" dirty="0">
                <a:cs typeface="Calibri"/>
              </a:rPr>
              <a:t>Nocturnal animals</a:t>
            </a:r>
          </a:p>
          <a:p>
            <a:r>
              <a:rPr lang="en-GB" sz="1400" dirty="0">
                <a:cs typeface="Calibri"/>
              </a:rPr>
              <a:t>Day/Night &amp; Dark and light</a:t>
            </a:r>
          </a:p>
        </p:txBody>
      </p:sp>
      <p:sp>
        <p:nvSpPr>
          <p:cNvPr id="25" name="TextBox 24">
            <a:extLst>
              <a:ext uri="{FF2B5EF4-FFF2-40B4-BE49-F238E27FC236}">
                <a16:creationId xmlns:a16="http://schemas.microsoft.com/office/drawing/2014/main" id="{6674A6BF-A454-3CF7-0092-1F46E8262323}"/>
              </a:ext>
            </a:extLst>
          </p:cNvPr>
          <p:cNvSpPr txBox="1"/>
          <p:nvPr/>
        </p:nvSpPr>
        <p:spPr>
          <a:xfrm>
            <a:off x="8972903" y="4876047"/>
            <a:ext cx="2946133"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Expressive Arts and Design:</a:t>
            </a:r>
            <a:endParaRPr lang="en-US" dirty="0"/>
          </a:p>
          <a:p>
            <a:r>
              <a:rPr lang="en-GB" sz="1400" dirty="0">
                <a:cs typeface="Calibri"/>
              </a:rPr>
              <a:t>Nativity dance – performing to an audience</a:t>
            </a:r>
          </a:p>
          <a:p>
            <a:r>
              <a:rPr lang="en-GB" sz="1400" dirty="0">
                <a:cs typeface="Calibri"/>
              </a:rPr>
              <a:t>Using construction and loose parts to build models</a:t>
            </a:r>
          </a:p>
          <a:p>
            <a:r>
              <a:rPr lang="en-GB" sz="1400" dirty="0">
                <a:cs typeface="Calibri"/>
              </a:rPr>
              <a:t>Role play and small world story telling</a:t>
            </a:r>
          </a:p>
          <a:p>
            <a:r>
              <a:rPr lang="en-GB" sz="1400" dirty="0">
                <a:cs typeface="Calibri"/>
              </a:rPr>
              <a:t>Using construction and natural materials to create environments</a:t>
            </a:r>
          </a:p>
        </p:txBody>
      </p:sp>
      <p:sp>
        <p:nvSpPr>
          <p:cNvPr id="26" name="TextBox 25">
            <a:extLst>
              <a:ext uri="{FF2B5EF4-FFF2-40B4-BE49-F238E27FC236}">
                <a16:creationId xmlns:a16="http://schemas.microsoft.com/office/drawing/2014/main" id="{8E10AB42-B53B-270D-88E2-B781A00EC2A2}"/>
              </a:ext>
            </a:extLst>
          </p:cNvPr>
          <p:cNvSpPr txBox="1"/>
          <p:nvPr/>
        </p:nvSpPr>
        <p:spPr>
          <a:xfrm>
            <a:off x="10006982" y="5221110"/>
            <a:ext cx="157074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a:cs typeface="Calibri"/>
            </a:endParaRPr>
          </a:p>
        </p:txBody>
      </p:sp>
      <p:sp>
        <p:nvSpPr>
          <p:cNvPr id="5" name="Rectangle: Rounded Corners 4">
            <a:extLst>
              <a:ext uri="{FF2B5EF4-FFF2-40B4-BE49-F238E27FC236}">
                <a16:creationId xmlns:a16="http://schemas.microsoft.com/office/drawing/2014/main" id="{A8A10E45-F9AE-2E69-83C1-31A261C086E4}"/>
              </a:ext>
            </a:extLst>
          </p:cNvPr>
          <p:cNvSpPr/>
          <p:nvPr/>
        </p:nvSpPr>
        <p:spPr>
          <a:xfrm>
            <a:off x="177270" y="4915075"/>
            <a:ext cx="5094110"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cs typeface="Calibri"/>
            </a:endParaRPr>
          </a:p>
        </p:txBody>
      </p:sp>
      <p:sp>
        <p:nvSpPr>
          <p:cNvPr id="22" name="TextBox 21">
            <a:extLst>
              <a:ext uri="{FF2B5EF4-FFF2-40B4-BE49-F238E27FC236}">
                <a16:creationId xmlns:a16="http://schemas.microsoft.com/office/drawing/2014/main" id="{D9809623-15A3-310E-A7F2-D32C2803DEDB}"/>
              </a:ext>
            </a:extLst>
          </p:cNvPr>
          <p:cNvSpPr txBox="1"/>
          <p:nvPr/>
        </p:nvSpPr>
        <p:spPr>
          <a:xfrm>
            <a:off x="407898" y="4876047"/>
            <a:ext cx="4934034" cy="23698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Mathematics:</a:t>
            </a:r>
            <a:endParaRPr lang="en-GB" sz="1400" dirty="0">
              <a:cs typeface="Calibri"/>
            </a:endParaRPr>
          </a:p>
          <a:p>
            <a:r>
              <a:rPr lang="en-GB" sz="1400" dirty="0">
                <a:cs typeface="Calibri"/>
              </a:rPr>
              <a:t>Can Do Maths – Units 3-6 – Counting 7-10,  counting sequence, the last number in the count is the number in the set, as you count there are more, count each one once, count things you can't touch, keep track of the count when you can't see things, count movement or sounds, count along a track, count objects in different orders, the number stays the same even when moved, the size of objects doesn’t affect the number, subitise 2-10</a:t>
            </a:r>
          </a:p>
          <a:p>
            <a:pPr marL="285750" indent="-285750">
              <a:buFont typeface="Arial"/>
              <a:buChar char="•"/>
            </a:pPr>
            <a:endParaRPr lang="en-GB" sz="1400" dirty="0">
              <a:cs typeface="Calibri"/>
            </a:endParaRPr>
          </a:p>
          <a:p>
            <a:pPr marL="285750" indent="-285750">
              <a:buFont typeface="Arial"/>
              <a:buChar char="•"/>
            </a:pPr>
            <a:endParaRPr lang="en-GB" dirty="0">
              <a:cs typeface="Calibri"/>
            </a:endParaRPr>
          </a:p>
        </p:txBody>
      </p:sp>
    </p:spTree>
    <p:extLst>
      <p:ext uri="{BB962C8B-B14F-4D97-AF65-F5344CB8AC3E}">
        <p14:creationId xmlns:p14="http://schemas.microsoft.com/office/powerpoint/2010/main" val="385469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5ACF9E9-14C8-077E-7C86-7B28F62B3294}"/>
              </a:ext>
            </a:extLst>
          </p:cNvPr>
          <p:cNvSpPr/>
          <p:nvPr/>
        </p:nvSpPr>
        <p:spPr>
          <a:xfrm>
            <a:off x="314413" y="193146"/>
            <a:ext cx="3457222" cy="2564252"/>
          </a:xfrm>
          <a:prstGeom prst="roundRect">
            <a:avLst/>
          </a:prstGeom>
          <a:solidFill>
            <a:srgbClr val="C7A7DB"/>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509763" y="192704"/>
            <a:ext cx="3193079"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 synopsis</a:t>
            </a:r>
            <a:r>
              <a:rPr lang="en-GB" sz="1200">
                <a:cs typeface="Calibri"/>
              </a:rPr>
              <a:t>:</a:t>
            </a:r>
            <a:endParaRPr lang="en-GB" sz="1200">
              <a:ea typeface="+mn-lt"/>
              <a:cs typeface="+mn-lt"/>
            </a:endParaRPr>
          </a:p>
          <a:p>
            <a:endParaRPr lang="en-GB" sz="1400">
              <a:ea typeface="+mn-lt"/>
              <a:cs typeface="+mn-lt"/>
            </a:endParaRPr>
          </a:p>
          <a:p>
            <a:endParaRPr lang="en-GB">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459993" y="195351"/>
            <a:ext cx="6908878" cy="581934"/>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solidFill>
                  <a:schemeClr val="tx1"/>
                </a:solidFill>
                <a:cs typeface="Calibri" panose="020F0502020204030204"/>
              </a:rPr>
              <a:t>Term 1 – </a:t>
            </a: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4021666" y="908843"/>
            <a:ext cx="4678131"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FC40450-A441-21D6-CEE4-3C9CF31B47B0}"/>
              </a:ext>
            </a:extLst>
          </p:cNvPr>
          <p:cNvSpPr txBox="1"/>
          <p:nvPr/>
        </p:nvSpPr>
        <p:spPr>
          <a:xfrm>
            <a:off x="4095749" y="951618"/>
            <a:ext cx="4007555"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History/Geography</a:t>
            </a:r>
            <a:endParaRPr lang="en-US" dirty="0"/>
          </a:p>
          <a:p>
            <a:pPr marL="285750" indent="-285750">
              <a:buFont typeface="Arial"/>
              <a:buChar char="•"/>
            </a:pPr>
            <a:endParaRPr lang="en-GB" sz="1200" dirty="0">
              <a:cs typeface="Calibri"/>
            </a:endParaRPr>
          </a:p>
          <a:p>
            <a:endParaRPr lang="en-GB" dirty="0">
              <a:cs typeface="Calibri"/>
            </a:endParaRPr>
          </a:p>
          <a:p>
            <a:endParaRPr lang="en-GB">
              <a:cs typeface="Calibri"/>
            </a:endParaRPr>
          </a:p>
          <a:p>
            <a:endParaRPr lang="en-GB">
              <a:cs typeface="Calibri"/>
            </a:endParaRPr>
          </a:p>
          <a:p>
            <a:endParaRPr lang="en-GB">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783271" y="908843"/>
            <a:ext cx="3151349"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5E5C4C-22D0-83A9-D908-2DEF3B54D376}"/>
              </a:ext>
            </a:extLst>
          </p:cNvPr>
          <p:cNvSpPr txBox="1"/>
          <p:nvPr/>
        </p:nvSpPr>
        <p:spPr>
          <a:xfrm>
            <a:off x="9117430" y="1051296"/>
            <a:ext cx="3357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Art</a:t>
            </a: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351306" y="2926732"/>
            <a:ext cx="4159398"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4796895" y="2926732"/>
            <a:ext cx="4627249"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cs typeface="Calibri"/>
            </a:endParaRPr>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4793245" y="4914635"/>
            <a:ext cx="2110683"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6998143" y="4917723"/>
            <a:ext cx="2366584"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F552256-9927-2846-FE03-C78B93AD99A5}"/>
              </a:ext>
            </a:extLst>
          </p:cNvPr>
          <p:cNvSpPr txBox="1"/>
          <p:nvPr/>
        </p:nvSpPr>
        <p:spPr>
          <a:xfrm>
            <a:off x="1178718" y="3004060"/>
            <a:ext cx="2920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Maths</a:t>
            </a:r>
          </a:p>
        </p:txBody>
      </p:sp>
      <p:sp>
        <p:nvSpPr>
          <p:cNvPr id="20" name="TextBox 19">
            <a:extLst>
              <a:ext uri="{FF2B5EF4-FFF2-40B4-BE49-F238E27FC236}">
                <a16:creationId xmlns:a16="http://schemas.microsoft.com/office/drawing/2014/main" id="{DC2D6FE5-5F7A-F1EA-38A5-7438659B2712}"/>
              </a:ext>
            </a:extLst>
          </p:cNvPr>
          <p:cNvSpPr txBox="1"/>
          <p:nvPr/>
        </p:nvSpPr>
        <p:spPr>
          <a:xfrm>
            <a:off x="3965221" y="3245555"/>
            <a:ext cx="16707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4946825" y="2998610"/>
            <a:ext cx="607615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English</a:t>
            </a:r>
          </a:p>
        </p:txBody>
      </p:sp>
      <p:sp>
        <p:nvSpPr>
          <p:cNvPr id="23" name="TextBox 22">
            <a:extLst>
              <a:ext uri="{FF2B5EF4-FFF2-40B4-BE49-F238E27FC236}">
                <a16:creationId xmlns:a16="http://schemas.microsoft.com/office/drawing/2014/main" id="{838F63F3-3406-69CB-BADD-38BDC73D7B73}"/>
              </a:ext>
            </a:extLst>
          </p:cNvPr>
          <p:cNvSpPr txBox="1"/>
          <p:nvPr/>
        </p:nvSpPr>
        <p:spPr>
          <a:xfrm>
            <a:off x="307263" y="5052175"/>
            <a:ext cx="1690949"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a:cs typeface="Calibri"/>
            </a:endParaRPr>
          </a:p>
          <a:p>
            <a:endParaRPr lang="en-GB" sz="1400">
              <a:cs typeface="Calibri"/>
            </a:endParaRPr>
          </a:p>
          <a:p>
            <a:endParaRPr lang="en-GB">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4936863" y="5015182"/>
            <a:ext cx="177231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Computing</a:t>
            </a:r>
            <a:endParaRPr lang="en-GB" err="1">
              <a:cs typeface="Calibri"/>
            </a:endParaRPr>
          </a:p>
        </p:txBody>
      </p:sp>
      <p:sp>
        <p:nvSpPr>
          <p:cNvPr id="25" name="TextBox 24">
            <a:extLst>
              <a:ext uri="{FF2B5EF4-FFF2-40B4-BE49-F238E27FC236}">
                <a16:creationId xmlns:a16="http://schemas.microsoft.com/office/drawing/2014/main" id="{6674A6BF-A454-3CF7-0092-1F46E8262323}"/>
              </a:ext>
            </a:extLst>
          </p:cNvPr>
          <p:cNvSpPr txBox="1"/>
          <p:nvPr/>
        </p:nvSpPr>
        <p:spPr>
          <a:xfrm>
            <a:off x="6993569" y="5062976"/>
            <a:ext cx="19623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MFL</a:t>
            </a:r>
          </a:p>
        </p:txBody>
      </p:sp>
      <p:sp>
        <p:nvSpPr>
          <p:cNvPr id="26" name="TextBox 25">
            <a:extLst>
              <a:ext uri="{FF2B5EF4-FFF2-40B4-BE49-F238E27FC236}">
                <a16:creationId xmlns:a16="http://schemas.microsoft.com/office/drawing/2014/main" id="{8E10AB42-B53B-270D-88E2-B781A00EC2A2}"/>
              </a:ext>
            </a:extLst>
          </p:cNvPr>
          <p:cNvSpPr txBox="1"/>
          <p:nvPr/>
        </p:nvSpPr>
        <p:spPr>
          <a:xfrm>
            <a:off x="10006982" y="5221110"/>
            <a:ext cx="157074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a:cs typeface="Calibri"/>
            </a:endParaRPr>
          </a:p>
        </p:txBody>
      </p:sp>
      <p:sp>
        <p:nvSpPr>
          <p:cNvPr id="5" name="Rectangle: Rounded Corners 4">
            <a:extLst>
              <a:ext uri="{FF2B5EF4-FFF2-40B4-BE49-F238E27FC236}">
                <a16:creationId xmlns:a16="http://schemas.microsoft.com/office/drawing/2014/main" id="{A8A10E45-F9AE-2E69-83C1-31A261C086E4}"/>
              </a:ext>
            </a:extLst>
          </p:cNvPr>
          <p:cNvSpPr/>
          <p:nvPr/>
        </p:nvSpPr>
        <p:spPr>
          <a:xfrm>
            <a:off x="177270" y="4925807"/>
            <a:ext cx="2089040" cy="1837823"/>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cs typeface="Calibri"/>
            </a:endParaRPr>
          </a:p>
        </p:txBody>
      </p:sp>
      <p:sp>
        <p:nvSpPr>
          <p:cNvPr id="22" name="TextBox 21">
            <a:extLst>
              <a:ext uri="{FF2B5EF4-FFF2-40B4-BE49-F238E27FC236}">
                <a16:creationId xmlns:a16="http://schemas.microsoft.com/office/drawing/2014/main" id="{D9809623-15A3-310E-A7F2-D32C2803DEDB}"/>
              </a:ext>
            </a:extLst>
          </p:cNvPr>
          <p:cNvSpPr txBox="1"/>
          <p:nvPr/>
        </p:nvSpPr>
        <p:spPr>
          <a:xfrm>
            <a:off x="407898" y="4981073"/>
            <a:ext cx="1316854"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Music</a:t>
            </a:r>
          </a:p>
          <a:p>
            <a:pPr marL="285750" indent="-285750">
              <a:buFont typeface="Arial"/>
              <a:buChar char="•"/>
            </a:pPr>
            <a:endParaRPr lang="en-GB" sz="1400">
              <a:cs typeface="Calibri"/>
            </a:endParaRPr>
          </a:p>
          <a:p>
            <a:pPr marL="285750" indent="-285750">
              <a:buFont typeface="Arial"/>
              <a:buChar char="•"/>
            </a:pPr>
            <a:endParaRPr lang="en-GB">
              <a:cs typeface="Calibri"/>
            </a:endParaRPr>
          </a:p>
        </p:txBody>
      </p:sp>
      <p:sp>
        <p:nvSpPr>
          <p:cNvPr id="2" name="Rectangle: Rounded Corners 1">
            <a:extLst>
              <a:ext uri="{FF2B5EF4-FFF2-40B4-BE49-F238E27FC236}">
                <a16:creationId xmlns:a16="http://schemas.microsoft.com/office/drawing/2014/main" id="{5E03F175-4E91-1363-BB81-C067187EAF7E}"/>
              </a:ext>
            </a:extLst>
          </p:cNvPr>
          <p:cNvSpPr/>
          <p:nvPr/>
        </p:nvSpPr>
        <p:spPr>
          <a:xfrm>
            <a:off x="9541720" y="2921497"/>
            <a:ext cx="2388050"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08787191-CA2F-9D54-BF5B-45A2F6628F66}"/>
              </a:ext>
            </a:extLst>
          </p:cNvPr>
          <p:cNvSpPr/>
          <p:nvPr/>
        </p:nvSpPr>
        <p:spPr>
          <a:xfrm>
            <a:off x="2426143" y="4917723"/>
            <a:ext cx="2237795"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53736400-741B-D635-3F8C-7D11637C4F7F}"/>
              </a:ext>
            </a:extLst>
          </p:cNvPr>
          <p:cNvSpPr txBox="1"/>
          <p:nvPr/>
        </p:nvSpPr>
        <p:spPr>
          <a:xfrm>
            <a:off x="2575774" y="5017394"/>
            <a:ext cx="189158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PE</a:t>
            </a:r>
            <a:endParaRPr lang="en-US"/>
          </a:p>
        </p:txBody>
      </p:sp>
      <p:sp>
        <p:nvSpPr>
          <p:cNvPr id="15" name="TextBox 14">
            <a:extLst>
              <a:ext uri="{FF2B5EF4-FFF2-40B4-BE49-F238E27FC236}">
                <a16:creationId xmlns:a16="http://schemas.microsoft.com/office/drawing/2014/main" id="{092BABC8-8F62-B6DA-4FE7-E0A4AEA41294}"/>
              </a:ext>
            </a:extLst>
          </p:cNvPr>
          <p:cNvSpPr txBox="1"/>
          <p:nvPr/>
        </p:nvSpPr>
        <p:spPr>
          <a:xfrm>
            <a:off x="9766478" y="3166056"/>
            <a:ext cx="1905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PSHE</a:t>
            </a:r>
            <a:endParaRPr lang="en-GB"/>
          </a:p>
        </p:txBody>
      </p:sp>
      <p:sp>
        <p:nvSpPr>
          <p:cNvPr id="17" name="Rectangle: Rounded Corners 16">
            <a:extLst>
              <a:ext uri="{FF2B5EF4-FFF2-40B4-BE49-F238E27FC236}">
                <a16:creationId xmlns:a16="http://schemas.microsoft.com/office/drawing/2014/main" id="{C98B185F-7ACF-C714-9716-92EFE19F0255}"/>
              </a:ext>
            </a:extLst>
          </p:cNvPr>
          <p:cNvSpPr/>
          <p:nvPr/>
        </p:nvSpPr>
        <p:spPr>
          <a:xfrm>
            <a:off x="9488058" y="4917723"/>
            <a:ext cx="2366584"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829FDDB1-97A7-908D-2DE8-64E979943604}"/>
              </a:ext>
            </a:extLst>
          </p:cNvPr>
          <p:cNvSpPr txBox="1"/>
          <p:nvPr/>
        </p:nvSpPr>
        <p:spPr>
          <a:xfrm>
            <a:off x="9712817" y="5097887"/>
            <a:ext cx="19452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Homework</a:t>
            </a:r>
            <a:endParaRPr lang="en-GB"/>
          </a:p>
        </p:txBody>
      </p:sp>
    </p:spTree>
    <p:extLst>
      <p:ext uri="{BB962C8B-B14F-4D97-AF65-F5344CB8AC3E}">
        <p14:creationId xmlns:p14="http://schemas.microsoft.com/office/powerpoint/2010/main" val="3654480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TotalTime>
  <Words>472</Words>
  <Application>Microsoft Office PowerPoint</Application>
  <PresentationFormat>Widescreen</PresentationFormat>
  <Paragraphs>68</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Nicky Farrow</dc:creator>
  <cp:lastModifiedBy>Nicky Farrow</cp:lastModifiedBy>
  <cp:revision>228</cp:revision>
  <dcterms:created xsi:type="dcterms:W3CDTF">2023-01-04T17:27:46Z</dcterms:created>
  <dcterms:modified xsi:type="dcterms:W3CDTF">2024-11-04T15:03:30Z</dcterms:modified>
</cp:coreProperties>
</file>