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9" r:id="rId2"/>
    <p:sldId id="260" r:id="rId3"/>
  </p:sldIdLst>
  <p:sldSz cx="12192000" cy="6858000"/>
  <p:notesSz cx="6858000" cy="9144000"/>
  <p:defaultText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48" d="100"/>
          <a:sy n="48" d="100"/>
        </p:scale>
        <p:origin x="53" y="79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GB"/>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p>
        </p:txBody>
      </p:sp>
      <p:sp>
        <p:nvSpPr>
          <p:cNvPr id="4" name="Date Placeholder 3"/>
          <p:cNvSpPr>
            <a:spLocks noGrp="1"/>
          </p:cNvSpPr>
          <p:nvPr>
            <p:ph type="dt" sz="half" idx="10"/>
          </p:nvPr>
        </p:nvSpPr>
        <p:spPr/>
        <p:txBody>
          <a:bodyPr/>
          <a:lstStyle/>
          <a:p>
            <a:fld id="{846CE7D5-CF57-46EF-B807-FDD0502418D4}" type="datetimeFigureOut">
              <a:rPr lang="en-GB" smtClean="0"/>
              <a:t>10/01/2023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3853878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9491384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GB"/>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846CE7D5-CF57-46EF-B807-FDD0502418D4}" type="datetimeFigureOut">
              <a:rPr lang="en-GB" smtClean="0"/>
              <a:t>10/01/2023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59152452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6172200" y="1825625"/>
            <a:ext cx="5181600" cy="435133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846CE7D5-CF57-46EF-B807-FDD0502418D4}" type="datetimeFigureOut">
              <a:rPr lang="en-GB" smtClean="0"/>
              <a:t>10/01/2023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20309203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GB"/>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846CE7D5-CF57-46EF-B807-FDD0502418D4}" type="datetimeFigureOut">
              <a:rPr lang="en-GB" smtClean="0"/>
              <a:t>10/01/2023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7331723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846CE7D5-CF57-46EF-B807-FDD0502418D4}" type="datetimeFigureOut">
              <a:rPr lang="en-GB" smtClean="0"/>
              <a:t>10/01/2023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21031255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46CE7D5-CF57-46EF-B807-FDD0502418D4}" type="datetimeFigureOut">
              <a:rPr lang="en-GB" smtClean="0"/>
              <a:t>10/01/2023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463889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1718414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GB"/>
              <a:t>Click to edit Master title style</a:t>
            </a:r>
          </a:p>
        </p:txBody>
      </p:sp>
      <p:sp>
        <p:nvSpPr>
          <p:cNvPr id="3" name="Picture Placeholder 2"/>
          <p:cNvSpPr>
            <a:spLocks noGrp="1" noChangeAspect="1"/>
          </p:cNvSpPr>
          <p:nvPr>
            <p:ph type="pic" idx="1"/>
          </p:nvPr>
        </p:nvSpPr>
        <p:spPr>
          <a:xfrm>
            <a:off x="5183188" y="987425"/>
            <a:ext cx="617220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846CE7D5-CF57-46EF-B807-FDD0502418D4}" type="datetimeFigureOut">
              <a:rPr lang="en-GB" smtClean="0"/>
              <a:t>10/01/2023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171895827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220290545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846CE7D5-CF57-46EF-B807-FDD0502418D4}" type="datetimeFigureOut">
              <a:rPr lang="en-GB" smtClean="0"/>
              <a:t>10/01/2023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30EA680-D336-4FF7-8B7A-9848BB0A1C32}" type="slidenum">
              <a:rPr lang="en-GB" smtClean="0"/>
              <a:t>‹#›</a:t>
            </a:fld>
            <a:endParaRPr lang="en-GB"/>
          </a:p>
        </p:txBody>
      </p:sp>
    </p:spTree>
    <p:extLst>
      <p:ext uri="{BB962C8B-B14F-4D97-AF65-F5344CB8AC3E}">
        <p14:creationId xmlns:p14="http://schemas.microsoft.com/office/powerpoint/2010/main" val="347944565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46CE7D5-CF57-46EF-B807-FDD0502418D4}" type="datetimeFigureOut">
              <a:rPr lang="en-GB" smtClean="0"/>
              <a:t>10/01/2023</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0EA680-D336-4FF7-8B7A-9848BB0A1C32}" type="slidenum">
              <a:rPr lang="en-GB" smtClean="0"/>
              <a:t>‹#›</a:t>
            </a:fld>
            <a:endParaRPr lang="en-GB"/>
          </a:p>
        </p:txBody>
      </p:sp>
    </p:spTree>
    <p:extLst>
      <p:ext uri="{BB962C8B-B14F-4D97-AF65-F5344CB8AC3E}">
        <p14:creationId xmlns:p14="http://schemas.microsoft.com/office/powerpoint/2010/main" val="246095407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GB"/>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B2A630-AEAC-191F-F050-8D7420A72500}"/>
              </a:ext>
            </a:extLst>
          </p:cNvPr>
          <p:cNvSpPr txBox="1"/>
          <p:nvPr/>
        </p:nvSpPr>
        <p:spPr>
          <a:xfrm>
            <a:off x="225777" y="127000"/>
            <a:ext cx="447322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cs typeface="Calibri"/>
              </a:rPr>
              <a:t>Our Wonderful World, Our Wonderful Town.</a:t>
            </a:r>
            <a:endParaRPr lang="en-GB" b="1"/>
          </a:p>
        </p:txBody>
      </p:sp>
      <p:sp>
        <p:nvSpPr>
          <p:cNvPr id="3" name="Rectangle: Rounded Corners 2">
            <a:extLst>
              <a:ext uri="{FF2B5EF4-FFF2-40B4-BE49-F238E27FC236}">
                <a16:creationId xmlns:a16="http://schemas.microsoft.com/office/drawing/2014/main" id="{35ACF9E9-14C8-077E-7C86-7B28F62B3294}"/>
              </a:ext>
            </a:extLst>
          </p:cNvPr>
          <p:cNvSpPr/>
          <p:nvPr/>
        </p:nvSpPr>
        <p:spPr>
          <a:xfrm>
            <a:off x="183444" y="550333"/>
            <a:ext cx="3457222" cy="2314222"/>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a:extLst>
              <a:ext uri="{FF2B5EF4-FFF2-40B4-BE49-F238E27FC236}">
                <a16:creationId xmlns:a16="http://schemas.microsoft.com/office/drawing/2014/main" id="{FE03D28B-E298-F8EE-5962-A4CD418770EE}"/>
              </a:ext>
            </a:extLst>
          </p:cNvPr>
          <p:cNvSpPr txBox="1"/>
          <p:nvPr/>
        </p:nvSpPr>
        <p:spPr>
          <a:xfrm>
            <a:off x="268112" y="538881"/>
            <a:ext cx="3499555" cy="270843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200" b="1" u="sng" dirty="0">
                <a:cs typeface="Calibri"/>
              </a:rPr>
              <a:t>Synopsis  and Key experiences- Y5</a:t>
            </a:r>
          </a:p>
          <a:p>
            <a:r>
              <a:rPr lang="en-GB" sz="1400" dirty="0">
                <a:ea typeface="+mn-lt"/>
                <a:cs typeface="+mn-lt"/>
              </a:rPr>
              <a:t>In this project year 5 will be learn what a biome is and explore the different biomes on our planet. They will learn in depth about 4 main biomes and the life that inhabits them, learning about plant and animal life cycles. They will think deeply about the delicate balance of nature within the biomes and how human activity can compromise and impact nature and whether any of the damage can be reversed.</a:t>
            </a:r>
          </a:p>
          <a:p>
            <a:endParaRPr lang="en-GB" dirty="0">
              <a:cs typeface="Calibri"/>
            </a:endParaRPr>
          </a:p>
        </p:txBody>
      </p:sp>
      <p:sp>
        <p:nvSpPr>
          <p:cNvPr id="6" name="Rectangle: Rounded Corners 5">
            <a:extLst>
              <a:ext uri="{FF2B5EF4-FFF2-40B4-BE49-F238E27FC236}">
                <a16:creationId xmlns:a16="http://schemas.microsoft.com/office/drawing/2014/main" id="{82F0DC80-D1AE-1910-29D1-30E9A8F34744}"/>
              </a:ext>
            </a:extLst>
          </p:cNvPr>
          <p:cNvSpPr/>
          <p:nvPr/>
        </p:nvSpPr>
        <p:spPr>
          <a:xfrm>
            <a:off x="4769555" y="183444"/>
            <a:ext cx="6801555" cy="64430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lIns="91440" tIns="45720" rIns="91440" bIns="45720" rtlCol="0" anchor="ctr"/>
          <a:lstStyle/>
          <a:p>
            <a:r>
              <a:rPr lang="en-GB" sz="2400" dirty="0">
                <a:solidFill>
                  <a:schemeClr val="tx1"/>
                </a:solidFill>
                <a:cs typeface="Calibri" panose="020F0502020204030204"/>
              </a:rPr>
              <a:t>Y5 Leading Question – To what extent has human activity affected our biomes?</a:t>
            </a:r>
          </a:p>
        </p:txBody>
      </p:sp>
      <p:sp>
        <p:nvSpPr>
          <p:cNvPr id="7" name="Rectangle: Rounded Corners 6">
            <a:extLst>
              <a:ext uri="{FF2B5EF4-FFF2-40B4-BE49-F238E27FC236}">
                <a16:creationId xmlns:a16="http://schemas.microsoft.com/office/drawing/2014/main" id="{E92D949A-559C-61A5-6EDE-303744BAD4E1}"/>
              </a:ext>
            </a:extLst>
          </p:cNvPr>
          <p:cNvSpPr/>
          <p:nvPr/>
        </p:nvSpPr>
        <p:spPr>
          <a:xfrm>
            <a:off x="4021666" y="1015999"/>
            <a:ext cx="3894667"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DFC40450-A441-21D6-CEE4-3C9CF31B47B0}"/>
              </a:ext>
            </a:extLst>
          </p:cNvPr>
          <p:cNvSpPr txBox="1"/>
          <p:nvPr/>
        </p:nvSpPr>
        <p:spPr>
          <a:xfrm>
            <a:off x="4021666" y="1067639"/>
            <a:ext cx="4021666" cy="181588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cs typeface="Calibri"/>
              </a:rPr>
              <a:t>Geography </a:t>
            </a:r>
            <a:r>
              <a:rPr lang="en-GB" sz="1600" dirty="0">
                <a:cs typeface="Calibri"/>
              </a:rPr>
              <a:t>– Locational knowledge across the world, using maps and atlases. Identify the position and significance of latitude, longitude, Equator, Northern and Southern Hemisphere, the tropics of Cancer and Capricorn. Understand geographical similarities and differences of biomes. </a:t>
            </a:r>
          </a:p>
        </p:txBody>
      </p:sp>
      <p:sp>
        <p:nvSpPr>
          <p:cNvPr id="9" name="Rectangle: Rounded Corners 8">
            <a:extLst>
              <a:ext uri="{FF2B5EF4-FFF2-40B4-BE49-F238E27FC236}">
                <a16:creationId xmlns:a16="http://schemas.microsoft.com/office/drawing/2014/main" id="{3D8AB129-44DE-A3B5-D2A3-914962B6B1FF}"/>
              </a:ext>
            </a:extLst>
          </p:cNvPr>
          <p:cNvSpPr/>
          <p:nvPr/>
        </p:nvSpPr>
        <p:spPr>
          <a:xfrm>
            <a:off x="8085666" y="1015999"/>
            <a:ext cx="3838222"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TextBox 9">
            <a:extLst>
              <a:ext uri="{FF2B5EF4-FFF2-40B4-BE49-F238E27FC236}">
                <a16:creationId xmlns:a16="http://schemas.microsoft.com/office/drawing/2014/main" id="{5E5E5C4C-22D0-83A9-D908-2DEF3B54D376}"/>
              </a:ext>
            </a:extLst>
          </p:cNvPr>
          <p:cNvSpPr txBox="1"/>
          <p:nvPr/>
        </p:nvSpPr>
        <p:spPr>
          <a:xfrm>
            <a:off x="8085665" y="1080577"/>
            <a:ext cx="3880557" cy="203132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lvl="0"/>
            <a:r>
              <a:rPr lang="en-GB" b="1" u="sng" dirty="0">
                <a:cs typeface="Calibri"/>
              </a:rPr>
              <a:t>Science </a:t>
            </a:r>
            <a:r>
              <a:rPr lang="en-GB" dirty="0">
                <a:cs typeface="Calibri"/>
              </a:rPr>
              <a:t>- Living things and their habitats, </a:t>
            </a:r>
            <a:r>
              <a:rPr lang="en-GB" dirty="0"/>
              <a:t>describe the differences in the life cycles of a mammal, an amphibian, an insect and a bird. Describe the life process of reproduction in some plants and animals.</a:t>
            </a:r>
          </a:p>
          <a:p>
            <a:endParaRPr lang="en-GB" dirty="0">
              <a:cs typeface="Calibri"/>
            </a:endParaRPr>
          </a:p>
        </p:txBody>
      </p:sp>
      <p:sp>
        <p:nvSpPr>
          <p:cNvPr id="11" name="Rectangle: Rounded Corners 10">
            <a:extLst>
              <a:ext uri="{FF2B5EF4-FFF2-40B4-BE49-F238E27FC236}">
                <a16:creationId xmlns:a16="http://schemas.microsoft.com/office/drawing/2014/main" id="{45D4D006-4E38-FFD4-6B04-905B44F51796}"/>
              </a:ext>
            </a:extLst>
          </p:cNvPr>
          <p:cNvSpPr/>
          <p:nvPr/>
        </p:nvSpPr>
        <p:spPr>
          <a:xfrm>
            <a:off x="183444" y="3033888"/>
            <a:ext cx="3386666"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Rounded Corners 11">
            <a:extLst>
              <a:ext uri="{FF2B5EF4-FFF2-40B4-BE49-F238E27FC236}">
                <a16:creationId xmlns:a16="http://schemas.microsoft.com/office/drawing/2014/main" id="{ABB1FA3F-F562-2BCE-B820-44B40868AAA3}"/>
              </a:ext>
            </a:extLst>
          </p:cNvPr>
          <p:cNvSpPr/>
          <p:nvPr/>
        </p:nvSpPr>
        <p:spPr>
          <a:xfrm>
            <a:off x="3838221" y="3033888"/>
            <a:ext cx="1566334"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Rectangle: Rounded Corners 12">
            <a:extLst>
              <a:ext uri="{FF2B5EF4-FFF2-40B4-BE49-F238E27FC236}">
                <a16:creationId xmlns:a16="http://schemas.microsoft.com/office/drawing/2014/main" id="{FB18953E-5D61-C0AE-47A7-895A03047FDB}"/>
              </a:ext>
            </a:extLst>
          </p:cNvPr>
          <p:cNvSpPr/>
          <p:nvPr/>
        </p:nvSpPr>
        <p:spPr>
          <a:xfrm>
            <a:off x="225778" y="5164666"/>
            <a:ext cx="3344332"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Rectangle: Rounded Corners 13">
            <a:extLst>
              <a:ext uri="{FF2B5EF4-FFF2-40B4-BE49-F238E27FC236}">
                <a16:creationId xmlns:a16="http://schemas.microsoft.com/office/drawing/2014/main" id="{0B238630-285C-9D8D-8447-A99A5F239E0E}"/>
              </a:ext>
            </a:extLst>
          </p:cNvPr>
          <p:cNvSpPr/>
          <p:nvPr/>
        </p:nvSpPr>
        <p:spPr>
          <a:xfrm>
            <a:off x="5630333" y="3033888"/>
            <a:ext cx="6237108" cy="1848555"/>
          </a:xfrm>
          <a:prstGeom prst="roundRect">
            <a:avLst/>
          </a:prstGeom>
          <a:solidFill>
            <a:schemeClr val="accent6">
              <a:lumMod val="20000"/>
              <a:lumOff val="80000"/>
            </a:schemeClr>
          </a:solidFill>
          <a:ln>
            <a:solidFill>
              <a:schemeClr val="accent6">
                <a:lumMod val="20000"/>
                <a:lumOff val="8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Rectangle: Rounded Corners 14">
            <a:extLst>
              <a:ext uri="{FF2B5EF4-FFF2-40B4-BE49-F238E27FC236}">
                <a16:creationId xmlns:a16="http://schemas.microsoft.com/office/drawing/2014/main" id="{8AE451A1-B84F-AF42-EEB6-1C29BD2145D1}"/>
              </a:ext>
            </a:extLst>
          </p:cNvPr>
          <p:cNvSpPr/>
          <p:nvPr/>
        </p:nvSpPr>
        <p:spPr>
          <a:xfrm>
            <a:off x="3767667"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Rectangle: Rounded Corners 15">
            <a:extLst>
              <a:ext uri="{FF2B5EF4-FFF2-40B4-BE49-F238E27FC236}">
                <a16:creationId xmlns:a16="http://schemas.microsoft.com/office/drawing/2014/main" id="{D1F8B397-EC78-4406-1FAE-99320669F9A4}"/>
              </a:ext>
            </a:extLst>
          </p:cNvPr>
          <p:cNvSpPr/>
          <p:nvPr/>
        </p:nvSpPr>
        <p:spPr>
          <a:xfrm>
            <a:off x="5842000"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Rectangle: Rounded Corners 16">
            <a:extLst>
              <a:ext uri="{FF2B5EF4-FFF2-40B4-BE49-F238E27FC236}">
                <a16:creationId xmlns:a16="http://schemas.microsoft.com/office/drawing/2014/main" id="{8FD9981E-53E4-2263-61BE-1408E40DD14D}"/>
              </a:ext>
            </a:extLst>
          </p:cNvPr>
          <p:cNvSpPr/>
          <p:nvPr/>
        </p:nvSpPr>
        <p:spPr>
          <a:xfrm>
            <a:off x="7859888" y="5164666"/>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Rectangle: Rounded Corners 17">
            <a:extLst>
              <a:ext uri="{FF2B5EF4-FFF2-40B4-BE49-F238E27FC236}">
                <a16:creationId xmlns:a16="http://schemas.microsoft.com/office/drawing/2014/main" id="{4BDCAE9C-F391-F8CD-1A57-B9DB11B7BF32}"/>
              </a:ext>
            </a:extLst>
          </p:cNvPr>
          <p:cNvSpPr/>
          <p:nvPr/>
        </p:nvSpPr>
        <p:spPr>
          <a:xfrm>
            <a:off x="9877777" y="5108222"/>
            <a:ext cx="1862666" cy="1453444"/>
          </a:xfrm>
          <a:prstGeom prst="roundRect">
            <a:avLst/>
          </a:prstGeom>
          <a:solidFill>
            <a:schemeClr val="accent6">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0F552256-9927-2846-FE03-C78B93AD99A5}"/>
              </a:ext>
            </a:extLst>
          </p:cNvPr>
          <p:cNvSpPr txBox="1"/>
          <p:nvPr/>
        </p:nvSpPr>
        <p:spPr>
          <a:xfrm>
            <a:off x="380999" y="3085135"/>
            <a:ext cx="3052012"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Art </a:t>
            </a:r>
          </a:p>
          <a:p>
            <a:r>
              <a:rPr lang="en-GB" dirty="0">
                <a:cs typeface="Calibri"/>
              </a:rPr>
              <a:t>Arts Week – Sculpture of apes head to make a puppet. </a:t>
            </a:r>
          </a:p>
          <a:p>
            <a:r>
              <a:rPr lang="en-GB" dirty="0">
                <a:cs typeface="Calibri"/>
              </a:rPr>
              <a:t>Sketching and shading of animals inspired by Gary Hodges.</a:t>
            </a:r>
          </a:p>
        </p:txBody>
      </p:sp>
      <p:sp>
        <p:nvSpPr>
          <p:cNvPr id="20" name="TextBox 19">
            <a:extLst>
              <a:ext uri="{FF2B5EF4-FFF2-40B4-BE49-F238E27FC236}">
                <a16:creationId xmlns:a16="http://schemas.microsoft.com/office/drawing/2014/main" id="{DC2D6FE5-5F7A-F1EA-38A5-7438659B2712}"/>
              </a:ext>
            </a:extLst>
          </p:cNvPr>
          <p:cNvSpPr txBox="1"/>
          <p:nvPr/>
        </p:nvSpPr>
        <p:spPr>
          <a:xfrm>
            <a:off x="3913739" y="3150457"/>
            <a:ext cx="1509888"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DT </a:t>
            </a:r>
          </a:p>
          <a:p>
            <a:r>
              <a:rPr lang="en-GB" dirty="0">
                <a:cs typeface="Calibri"/>
              </a:rPr>
              <a:t>Design, make and evaluate some vegetarian food. </a:t>
            </a:r>
          </a:p>
        </p:txBody>
      </p:sp>
      <p:sp>
        <p:nvSpPr>
          <p:cNvPr id="21" name="TextBox 20">
            <a:extLst>
              <a:ext uri="{FF2B5EF4-FFF2-40B4-BE49-F238E27FC236}">
                <a16:creationId xmlns:a16="http://schemas.microsoft.com/office/drawing/2014/main" id="{3A3E445E-1217-9070-C3AA-BB0F603878EE}"/>
              </a:ext>
            </a:extLst>
          </p:cNvPr>
          <p:cNvSpPr txBox="1"/>
          <p:nvPr/>
        </p:nvSpPr>
        <p:spPr>
          <a:xfrm>
            <a:off x="5753143" y="3082506"/>
            <a:ext cx="6076155" cy="1754326"/>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English</a:t>
            </a:r>
          </a:p>
          <a:p>
            <a:r>
              <a:rPr lang="en-GB" dirty="0">
                <a:cs typeface="Calibri"/>
              </a:rPr>
              <a:t>Fiction – Suspense – Ice Forest. Learning how to write suspenseful literature through the eyes of an animal. </a:t>
            </a:r>
          </a:p>
          <a:p>
            <a:r>
              <a:rPr lang="en-GB" dirty="0">
                <a:cs typeface="Calibri"/>
              </a:rPr>
              <a:t>Non-Fiction – Explanation – Answer the leading question at the end of the unit. </a:t>
            </a:r>
          </a:p>
          <a:p>
            <a:r>
              <a:rPr lang="en-GB" dirty="0">
                <a:cs typeface="Calibri"/>
              </a:rPr>
              <a:t>Poetry - The Highway Man</a:t>
            </a:r>
          </a:p>
        </p:txBody>
      </p:sp>
      <p:sp>
        <p:nvSpPr>
          <p:cNvPr id="22" name="TextBox 21">
            <a:extLst>
              <a:ext uri="{FF2B5EF4-FFF2-40B4-BE49-F238E27FC236}">
                <a16:creationId xmlns:a16="http://schemas.microsoft.com/office/drawing/2014/main" id="{D9809623-15A3-310E-A7F2-D32C2803DEDB}"/>
              </a:ext>
            </a:extLst>
          </p:cNvPr>
          <p:cNvSpPr txBox="1"/>
          <p:nvPr/>
        </p:nvSpPr>
        <p:spPr>
          <a:xfrm>
            <a:off x="244344" y="5229429"/>
            <a:ext cx="3301999"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cs typeface="Calibri"/>
              </a:rPr>
              <a:t>Maths </a:t>
            </a:r>
          </a:p>
          <a:p>
            <a:pPr marL="285750" indent="-285750">
              <a:buFont typeface="Arial"/>
              <a:buChar char="•"/>
            </a:pPr>
            <a:r>
              <a:rPr lang="en-GB" sz="1600" dirty="0">
                <a:cs typeface="Calibri"/>
              </a:rPr>
              <a:t>Multiplication and Division – properties of numbers</a:t>
            </a:r>
          </a:p>
          <a:p>
            <a:pPr marL="285750" indent="-285750">
              <a:buFont typeface="Arial"/>
              <a:buChar char="•"/>
            </a:pPr>
            <a:r>
              <a:rPr lang="en-GB" sz="1600" dirty="0">
                <a:cs typeface="Calibri"/>
              </a:rPr>
              <a:t>Multiplication – written method</a:t>
            </a:r>
          </a:p>
          <a:p>
            <a:pPr marL="285750" indent="-285750">
              <a:buFont typeface="Arial"/>
              <a:buChar char="•"/>
            </a:pPr>
            <a:r>
              <a:rPr lang="en-GB" sz="1600" dirty="0">
                <a:cs typeface="Calibri"/>
              </a:rPr>
              <a:t>Geometry – Position and direction </a:t>
            </a:r>
          </a:p>
          <a:p>
            <a:pPr marL="285750" indent="-285750">
              <a:buFont typeface="Arial"/>
              <a:buChar char="•"/>
            </a:pPr>
            <a:endParaRPr lang="en-GB" dirty="0">
              <a:cs typeface="Calibri"/>
            </a:endParaRPr>
          </a:p>
        </p:txBody>
      </p:sp>
      <p:sp>
        <p:nvSpPr>
          <p:cNvPr id="23" name="TextBox 22">
            <a:extLst>
              <a:ext uri="{FF2B5EF4-FFF2-40B4-BE49-F238E27FC236}">
                <a16:creationId xmlns:a16="http://schemas.microsoft.com/office/drawing/2014/main" id="{838F63F3-3406-69CB-BADD-38BDC73D7B73}"/>
              </a:ext>
            </a:extLst>
          </p:cNvPr>
          <p:cNvSpPr txBox="1"/>
          <p:nvPr/>
        </p:nvSpPr>
        <p:spPr>
          <a:xfrm>
            <a:off x="3856788" y="5257562"/>
            <a:ext cx="1862666" cy="16004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cs typeface="Calibri"/>
              </a:rPr>
              <a:t>PE </a:t>
            </a:r>
          </a:p>
          <a:p>
            <a:r>
              <a:rPr lang="en-GB" sz="1600" dirty="0">
                <a:cs typeface="Calibri"/>
              </a:rPr>
              <a:t>Dance – Shapes, circles and artistry </a:t>
            </a:r>
          </a:p>
          <a:p>
            <a:r>
              <a:rPr lang="en-GB" sz="1600" dirty="0">
                <a:cs typeface="Calibri"/>
              </a:rPr>
              <a:t>Outdoor – Netball skills</a:t>
            </a:r>
          </a:p>
          <a:p>
            <a:endParaRPr lang="en-GB" dirty="0">
              <a:cs typeface="Calibri"/>
            </a:endParaRPr>
          </a:p>
        </p:txBody>
      </p:sp>
      <p:sp>
        <p:nvSpPr>
          <p:cNvPr id="24" name="TextBox 23">
            <a:extLst>
              <a:ext uri="{FF2B5EF4-FFF2-40B4-BE49-F238E27FC236}">
                <a16:creationId xmlns:a16="http://schemas.microsoft.com/office/drawing/2014/main" id="{7E20156C-4AB0-472D-476A-649AD3A3FB36}"/>
              </a:ext>
            </a:extLst>
          </p:cNvPr>
          <p:cNvSpPr txBox="1"/>
          <p:nvPr/>
        </p:nvSpPr>
        <p:spPr>
          <a:xfrm>
            <a:off x="5884333" y="5221110"/>
            <a:ext cx="1820332" cy="12003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u="sng" dirty="0">
                <a:cs typeface="Calibri"/>
              </a:rPr>
              <a:t>PSHE - Jigsaw</a:t>
            </a:r>
          </a:p>
          <a:p>
            <a:pPr marL="285750" indent="-285750">
              <a:buFont typeface="Arial"/>
              <a:buChar char="•"/>
            </a:pPr>
            <a:r>
              <a:rPr lang="en-GB" dirty="0">
                <a:cs typeface="Calibri"/>
              </a:rPr>
              <a:t>Dreams and Goals</a:t>
            </a:r>
          </a:p>
          <a:p>
            <a:pPr marL="285750" indent="-285750">
              <a:buFont typeface="Arial"/>
              <a:buChar char="•"/>
            </a:pPr>
            <a:r>
              <a:rPr lang="en-GB" dirty="0">
                <a:cs typeface="Calibri"/>
              </a:rPr>
              <a:t>Healthy Me</a:t>
            </a:r>
            <a:endParaRPr lang="en-GB" dirty="0"/>
          </a:p>
        </p:txBody>
      </p:sp>
      <p:sp>
        <p:nvSpPr>
          <p:cNvPr id="25" name="TextBox 24">
            <a:extLst>
              <a:ext uri="{FF2B5EF4-FFF2-40B4-BE49-F238E27FC236}">
                <a16:creationId xmlns:a16="http://schemas.microsoft.com/office/drawing/2014/main" id="{6674A6BF-A454-3CF7-0092-1F46E8262323}"/>
              </a:ext>
            </a:extLst>
          </p:cNvPr>
          <p:cNvSpPr txBox="1"/>
          <p:nvPr/>
        </p:nvSpPr>
        <p:spPr>
          <a:xfrm>
            <a:off x="7916332" y="5221110"/>
            <a:ext cx="1806221"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cs typeface="Calibri"/>
              </a:rPr>
              <a:t>Computing</a:t>
            </a:r>
          </a:p>
          <a:p>
            <a:r>
              <a:rPr lang="en-GB" sz="1600" dirty="0">
                <a:cs typeface="Calibri"/>
              </a:rPr>
              <a:t>Research the internet and PowerPoint presentation skills.</a:t>
            </a:r>
          </a:p>
        </p:txBody>
      </p:sp>
      <p:sp>
        <p:nvSpPr>
          <p:cNvPr id="26" name="TextBox 25">
            <a:extLst>
              <a:ext uri="{FF2B5EF4-FFF2-40B4-BE49-F238E27FC236}">
                <a16:creationId xmlns:a16="http://schemas.microsoft.com/office/drawing/2014/main" id="{8E10AB42-B53B-270D-88E2-B781A00EC2A2}"/>
              </a:ext>
            </a:extLst>
          </p:cNvPr>
          <p:cNvSpPr txBox="1"/>
          <p:nvPr/>
        </p:nvSpPr>
        <p:spPr>
          <a:xfrm>
            <a:off x="9926772" y="5221110"/>
            <a:ext cx="1719350" cy="132343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600" b="1" u="sng" dirty="0">
                <a:cs typeface="Calibri"/>
              </a:rPr>
              <a:t>Music</a:t>
            </a:r>
            <a:r>
              <a:rPr lang="en-GB" sz="1600" dirty="0">
                <a:cs typeface="Calibri"/>
              </a:rPr>
              <a:t> </a:t>
            </a:r>
          </a:p>
          <a:p>
            <a:r>
              <a:rPr lang="en-GB" sz="1600" dirty="0">
                <a:cs typeface="Calibri"/>
              </a:rPr>
              <a:t>Charanga </a:t>
            </a:r>
          </a:p>
          <a:p>
            <a:r>
              <a:rPr lang="en-GB" sz="1600" dirty="0">
                <a:cs typeface="Calibri"/>
              </a:rPr>
              <a:t>How does music connect us with the environment?</a:t>
            </a:r>
          </a:p>
        </p:txBody>
      </p:sp>
    </p:spTree>
    <p:extLst>
      <p:ext uri="{BB962C8B-B14F-4D97-AF65-F5344CB8AC3E}">
        <p14:creationId xmlns:p14="http://schemas.microsoft.com/office/powerpoint/2010/main" val="3854693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371016-AFC5-5CD2-E729-3A34C0B776D2}"/>
              </a:ext>
            </a:extLst>
          </p:cNvPr>
          <p:cNvSpPr txBox="1"/>
          <p:nvPr/>
        </p:nvSpPr>
        <p:spPr>
          <a:xfrm>
            <a:off x="494270" y="422189"/>
            <a:ext cx="7341972" cy="369331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a:cs typeface="Calibri"/>
              </a:rPr>
              <a:t>A lot of the information can be copy and pasted from Curriculum overviews</a:t>
            </a:r>
          </a:p>
          <a:p>
            <a:endParaRPr lang="en-GB">
              <a:cs typeface="Calibri"/>
            </a:endParaRPr>
          </a:p>
          <a:p>
            <a:r>
              <a:rPr lang="en-GB">
                <a:cs typeface="Calibri"/>
              </a:rPr>
              <a:t>Can you add what the children will be learning about in:</a:t>
            </a:r>
          </a:p>
          <a:p>
            <a:r>
              <a:rPr lang="en-GB">
                <a:cs typeface="Calibri"/>
              </a:rPr>
              <a:t>Science</a:t>
            </a:r>
          </a:p>
          <a:p>
            <a:r>
              <a:rPr lang="en-GB">
                <a:cs typeface="Calibri"/>
              </a:rPr>
              <a:t>Geography</a:t>
            </a:r>
          </a:p>
          <a:p>
            <a:r>
              <a:rPr lang="en-GB">
                <a:cs typeface="Calibri"/>
              </a:rPr>
              <a:t>ART </a:t>
            </a:r>
          </a:p>
          <a:p>
            <a:r>
              <a:rPr lang="en-GB">
                <a:cs typeface="Calibri"/>
              </a:rPr>
              <a:t>DT </a:t>
            </a:r>
          </a:p>
          <a:p>
            <a:r>
              <a:rPr lang="en-GB">
                <a:cs typeface="Calibri"/>
              </a:rPr>
              <a:t>ENGLISH – talk about the genres – fiction being related to answering the LEADING question. </a:t>
            </a:r>
          </a:p>
          <a:p>
            <a:r>
              <a:rPr lang="en-GB">
                <a:cs typeface="Calibri"/>
              </a:rPr>
              <a:t>Stand-alone subjects can detail the units of work from schemes such as music and computing PE etc..</a:t>
            </a:r>
          </a:p>
          <a:p>
            <a:endParaRPr lang="en-GB">
              <a:cs typeface="Calibri"/>
            </a:endParaRPr>
          </a:p>
          <a:p>
            <a:r>
              <a:rPr lang="en-GB">
                <a:cs typeface="Calibri"/>
              </a:rPr>
              <a:t>Can these go out next week and be sent to Lara to go on the website. </a:t>
            </a:r>
          </a:p>
        </p:txBody>
      </p:sp>
    </p:spTree>
    <p:extLst>
      <p:ext uri="{BB962C8B-B14F-4D97-AF65-F5344CB8AC3E}">
        <p14:creationId xmlns:p14="http://schemas.microsoft.com/office/powerpoint/2010/main" val="77312917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3258</TotalTime>
  <Words>413</Words>
  <Application>Microsoft Office PowerPoint</Application>
  <PresentationFormat>Widescreen</PresentationFormat>
  <Paragraphs>41</Paragraphs>
  <Slides>2</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vt:i4>
      </vt:variant>
    </vt:vector>
  </HeadingPairs>
  <TitlesOfParts>
    <vt:vector size="6" baseType="lpstr">
      <vt:lpstr>Arial</vt:lpstr>
      <vt:lpstr>Calibri</vt:lpstr>
      <vt:lpstr>Calibri Light</vt:lpstr>
      <vt:lpstr>office theme</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Leah Wright</dc:creator>
  <cp:lastModifiedBy>Leah Wright</cp:lastModifiedBy>
  <cp:revision>14</cp:revision>
  <dcterms:created xsi:type="dcterms:W3CDTF">2023-01-04T17:27:46Z</dcterms:created>
  <dcterms:modified xsi:type="dcterms:W3CDTF">2023-01-12T15:51:33Z</dcterms:modified>
</cp:coreProperties>
</file>