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A7DB"/>
    <a:srgbClr val="EEC9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032DCA-A061-B5A3-ACEE-5F7201D4D7C6}" v="321" dt="2023-01-11T16:02:59.899"/>
    <p1510:client id="{03300E10-0FDF-032E-F8CD-94A00BC5262D}" v="1026" dt="2023-01-05T10:37:29.643"/>
    <p1510:client id="{4A89F072-11AC-D5FB-C954-02A020BBD670}" v="212" dt="2023-09-07T15:40:06.006"/>
    <p1510:client id="{71F5CE63-0686-18AA-F4FD-486EF751DAF2}" v="18" dt="2023-01-11T15:50:20.447"/>
    <p1510:client id="{CBB7BB98-E401-42DD-98FC-67DCC951F410}" v="299" dt="2023-01-04T17:46:07.770"/>
    <p1510:client id="{812EEA50-C807-44F1-84F9-D7DF4D8A9C9E}" v="335" dt="2023-01-09T21:34:16.892"/>
    <p1510:client id="{A1D64833-6DD8-E9B9-BA9E-C77519CA4B5A}" v="268" dt="2023-01-06T16:47:13.105"/>
    <p1510:client id="{B92236B1-53D2-E552-6E68-5D2BBE50CE4F}" v="171" dt="2023-09-08T07:43:05.848"/>
    <p1510:client id="{BB68659F-C957-3B1B-F8F1-EF551EA77D5C}" v="717" dt="2023-01-05T09:24:41.069"/>
    <p1510:client id="{E4808CE2-B63B-A069-22AE-1036818D3C69}" v="2" dt="2023-09-08T15:14:44.2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35ACF9E9-14C8-077E-7C86-7B28F62B3294}"/>
              </a:ext>
            </a:extLst>
          </p:cNvPr>
          <p:cNvSpPr/>
          <p:nvPr/>
        </p:nvSpPr>
        <p:spPr>
          <a:xfrm>
            <a:off x="314413" y="193146"/>
            <a:ext cx="3457222" cy="2564252"/>
          </a:xfrm>
          <a:prstGeom prst="roundRect">
            <a:avLst/>
          </a:prstGeom>
          <a:solidFill>
            <a:srgbClr val="C7A7DB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E03D28B-E298-F8EE-5962-A4CD418770EE}"/>
              </a:ext>
            </a:extLst>
          </p:cNvPr>
          <p:cNvSpPr txBox="1"/>
          <p:nvPr/>
        </p:nvSpPr>
        <p:spPr>
          <a:xfrm>
            <a:off x="509763" y="192704"/>
            <a:ext cx="3193079" cy="307776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 </a:t>
            </a:r>
            <a:r>
              <a:rPr lang="en-GB" b="1" dirty="0">
                <a:cs typeface="Calibri"/>
              </a:rPr>
              <a:t>Synopsis</a:t>
            </a:r>
            <a:r>
              <a:rPr lang="en-GB" sz="1200" b="1" dirty="0">
                <a:cs typeface="Calibri"/>
              </a:rPr>
              <a:t>:</a:t>
            </a:r>
          </a:p>
          <a:p>
            <a:r>
              <a:rPr lang="en-GB" dirty="0">
                <a:ea typeface="+mn-lt"/>
                <a:cs typeface="Calibri"/>
              </a:rPr>
              <a:t>A study into how the Mayans lived, used the land and their beliefs. </a:t>
            </a:r>
          </a:p>
          <a:p>
            <a:r>
              <a:rPr lang="en-GB" dirty="0">
                <a:ea typeface="+mn-lt"/>
                <a:cs typeface="Calibri"/>
              </a:rPr>
              <a:t>Focusing on the following vocabulary: settlement, civilisation, indigenous, architecture, peninsula, invasion, colonise.</a:t>
            </a:r>
            <a:endParaRPr lang="en-GB" dirty="0">
              <a:ea typeface="+mn-lt"/>
              <a:cs typeface="+mn-lt"/>
            </a:endParaRPr>
          </a:p>
          <a:p>
            <a:endParaRPr lang="en-GB" sz="1400" dirty="0"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82F0DC80-D1AE-1910-29D1-30E9A8F34744}"/>
              </a:ext>
            </a:extLst>
          </p:cNvPr>
          <p:cNvSpPr/>
          <p:nvPr/>
        </p:nvSpPr>
        <p:spPr>
          <a:xfrm>
            <a:off x="4459993" y="195351"/>
            <a:ext cx="6908878" cy="581934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b="1" dirty="0">
                <a:solidFill>
                  <a:schemeClr val="tx1"/>
                </a:solidFill>
                <a:cs typeface="Calibri" panose="020F0502020204030204"/>
              </a:rPr>
              <a:t>Term 1 – Why did the Mayans settle in the Yucatan Peninsula?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E92D949A-559C-61A5-6EDE-303744BAD4E1}"/>
              </a:ext>
            </a:extLst>
          </p:cNvPr>
          <p:cNvSpPr/>
          <p:nvPr/>
        </p:nvSpPr>
        <p:spPr>
          <a:xfrm>
            <a:off x="4021666" y="908843"/>
            <a:ext cx="4678131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FC40450-A441-21D6-CEE4-3C9CF31B47B0}"/>
              </a:ext>
            </a:extLst>
          </p:cNvPr>
          <p:cNvSpPr txBox="1"/>
          <p:nvPr/>
        </p:nvSpPr>
        <p:spPr>
          <a:xfrm>
            <a:off x="4349748" y="946619"/>
            <a:ext cx="4007555" cy="270843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History/Geography</a:t>
            </a:r>
          </a:p>
          <a:p>
            <a:r>
              <a:rPr lang="en-GB" sz="1600" dirty="0">
                <a:cs typeface="Calibri"/>
              </a:rPr>
              <a:t>Who were the Mayans and how did they live?</a:t>
            </a:r>
          </a:p>
          <a:p>
            <a:r>
              <a:rPr lang="en-GB" sz="1600" dirty="0">
                <a:cs typeface="Calibri"/>
              </a:rPr>
              <a:t>Where did they settle and why?</a:t>
            </a:r>
          </a:p>
          <a:p>
            <a:r>
              <a:rPr lang="en-GB" sz="1600" dirty="0">
                <a:cs typeface="Calibri"/>
              </a:rPr>
              <a:t>Looking at the landscape of where they lived and how it provided  them with what they needed.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3D8AB129-44DE-A3B5-D2A3-914962B6B1FF}"/>
              </a:ext>
            </a:extLst>
          </p:cNvPr>
          <p:cNvSpPr/>
          <p:nvPr/>
        </p:nvSpPr>
        <p:spPr>
          <a:xfrm>
            <a:off x="8783271" y="908843"/>
            <a:ext cx="3151349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E5E5C4C-22D0-83A9-D908-2DEF3B54D376}"/>
              </a:ext>
            </a:extLst>
          </p:cNvPr>
          <p:cNvSpPr txBox="1"/>
          <p:nvPr/>
        </p:nvSpPr>
        <p:spPr>
          <a:xfrm>
            <a:off x="9117430" y="1051296"/>
            <a:ext cx="3357121" cy="16004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Art</a:t>
            </a:r>
            <a:endParaRPr lang="en-GB" dirty="0">
              <a:cs typeface="Calibri"/>
            </a:endParaRPr>
          </a:p>
          <a:p>
            <a:r>
              <a:rPr lang="en-GB" sz="2000" dirty="0">
                <a:cs typeface="Calibri"/>
              </a:rPr>
              <a:t>Portrait – observations, shading, refining, detail, proportion, features. Artist study – </a:t>
            </a:r>
            <a:r>
              <a:rPr lang="en-GB" sz="2000" dirty="0" err="1">
                <a:cs typeface="Calibri"/>
              </a:rPr>
              <a:t>hypperealism</a:t>
            </a:r>
            <a:r>
              <a:rPr lang="en-GB" sz="2000" dirty="0">
                <a:cs typeface="Calibri"/>
              </a:rPr>
              <a:t>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45D4D006-4E38-FFD4-6B04-905B44F51796}"/>
              </a:ext>
            </a:extLst>
          </p:cNvPr>
          <p:cNvSpPr/>
          <p:nvPr/>
        </p:nvSpPr>
        <p:spPr>
          <a:xfrm>
            <a:off x="372320" y="2917325"/>
            <a:ext cx="4159398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0B238630-285C-9D8D-8447-A99A5F239E0E}"/>
              </a:ext>
            </a:extLst>
          </p:cNvPr>
          <p:cNvSpPr/>
          <p:nvPr/>
        </p:nvSpPr>
        <p:spPr>
          <a:xfrm>
            <a:off x="4796895" y="2926732"/>
            <a:ext cx="4627249" cy="1848555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cs typeface="Calibri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D1F8B397-EC78-4406-1FAE-99320669F9A4}"/>
              </a:ext>
            </a:extLst>
          </p:cNvPr>
          <p:cNvSpPr/>
          <p:nvPr/>
        </p:nvSpPr>
        <p:spPr>
          <a:xfrm>
            <a:off x="4793245" y="4914635"/>
            <a:ext cx="2110683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xmlns="" id="{4BDCAE9C-F391-F8CD-1A57-B9DB11B7BF32}"/>
              </a:ext>
            </a:extLst>
          </p:cNvPr>
          <p:cNvSpPr/>
          <p:nvPr/>
        </p:nvSpPr>
        <p:spPr>
          <a:xfrm>
            <a:off x="6998143" y="4917723"/>
            <a:ext cx="2366584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F552256-9927-2846-FE03-C78B93AD99A5}"/>
              </a:ext>
            </a:extLst>
          </p:cNvPr>
          <p:cNvSpPr txBox="1"/>
          <p:nvPr/>
        </p:nvSpPr>
        <p:spPr>
          <a:xfrm>
            <a:off x="520522" y="3012653"/>
            <a:ext cx="3862995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cs typeface="Calibri"/>
              </a:rPr>
              <a:t>Maths</a:t>
            </a:r>
            <a:endParaRPr lang="en-GB" sz="1400" dirty="0">
              <a:cs typeface="Calibri"/>
            </a:endParaRPr>
          </a:p>
          <a:p>
            <a:r>
              <a:rPr lang="en-GB" sz="1600" dirty="0">
                <a:cs typeface="Calibri"/>
              </a:rPr>
              <a:t>Place Value – reading &amp; writing numbers in words and numerals, using 0 as a place holder.</a:t>
            </a:r>
          </a:p>
          <a:p>
            <a:r>
              <a:rPr lang="en-GB" sz="1600" dirty="0">
                <a:cs typeface="Calibri"/>
              </a:rPr>
              <a:t>Rounding – 4 digit numbers to the nearest 10, 100, 1000.</a:t>
            </a:r>
          </a:p>
          <a:p>
            <a:r>
              <a:rPr lang="en-GB" sz="1600" dirty="0">
                <a:cs typeface="Calibri"/>
              </a:rPr>
              <a:t>Ordering and comparing.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C2D6FE5-5F7A-F1EA-38A5-7438659B2712}"/>
              </a:ext>
            </a:extLst>
          </p:cNvPr>
          <p:cNvSpPr txBox="1"/>
          <p:nvPr/>
        </p:nvSpPr>
        <p:spPr>
          <a:xfrm>
            <a:off x="3965221" y="3245555"/>
            <a:ext cx="16707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A3E445E-1217-9070-C3AA-BB0F603878EE}"/>
              </a:ext>
            </a:extLst>
          </p:cNvPr>
          <p:cNvSpPr txBox="1"/>
          <p:nvPr/>
        </p:nvSpPr>
        <p:spPr>
          <a:xfrm>
            <a:off x="4946825" y="2998610"/>
            <a:ext cx="6076155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English</a:t>
            </a:r>
          </a:p>
          <a:p>
            <a:r>
              <a:rPr lang="en-GB" dirty="0">
                <a:cs typeface="Calibri"/>
              </a:rPr>
              <a:t>Fiction – Narrative – Writing a </a:t>
            </a:r>
          </a:p>
          <a:p>
            <a:r>
              <a:rPr lang="en-GB" dirty="0">
                <a:cs typeface="Calibri"/>
              </a:rPr>
              <a:t>quest in a historical setting.</a:t>
            </a:r>
          </a:p>
          <a:p>
            <a:r>
              <a:rPr lang="en-GB" dirty="0">
                <a:cs typeface="Calibri"/>
              </a:rPr>
              <a:t>Non-fiction – Explanation answering</a:t>
            </a:r>
          </a:p>
          <a:p>
            <a:r>
              <a:rPr lang="en-GB" dirty="0">
                <a:cs typeface="Calibri"/>
              </a:rPr>
              <a:t>our leading question.</a:t>
            </a:r>
          </a:p>
          <a:p>
            <a:r>
              <a:rPr lang="en-GB" dirty="0">
                <a:cs typeface="Calibri"/>
              </a:rPr>
              <a:t>Creative writing.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38F63F3-3406-69CB-BADD-38BDC73D7B73}"/>
              </a:ext>
            </a:extLst>
          </p:cNvPr>
          <p:cNvSpPr txBox="1"/>
          <p:nvPr/>
        </p:nvSpPr>
        <p:spPr>
          <a:xfrm>
            <a:off x="307263" y="5052175"/>
            <a:ext cx="1690949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>
              <a:cs typeface="Calibri"/>
            </a:endParaRPr>
          </a:p>
          <a:p>
            <a:endParaRPr lang="en-GB" sz="1400"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E20156C-4AB0-472D-476A-649AD3A3FB36}"/>
              </a:ext>
            </a:extLst>
          </p:cNvPr>
          <p:cNvSpPr txBox="1"/>
          <p:nvPr/>
        </p:nvSpPr>
        <p:spPr>
          <a:xfrm>
            <a:off x="4936863" y="5015182"/>
            <a:ext cx="1772311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Computing</a:t>
            </a:r>
          </a:p>
          <a:p>
            <a:r>
              <a:rPr lang="en-GB" dirty="0">
                <a:cs typeface="Calibri"/>
              </a:rPr>
              <a:t>Pivot Animator &amp;</a:t>
            </a:r>
          </a:p>
          <a:p>
            <a:r>
              <a:rPr lang="en-GB" dirty="0">
                <a:cs typeface="Calibri"/>
              </a:rPr>
              <a:t>stop motion animation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6674A6BF-A454-3CF7-0092-1F46E8262323}"/>
              </a:ext>
            </a:extLst>
          </p:cNvPr>
          <p:cNvSpPr txBox="1"/>
          <p:nvPr/>
        </p:nvSpPr>
        <p:spPr>
          <a:xfrm>
            <a:off x="6993569" y="5062976"/>
            <a:ext cx="236658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MFL</a:t>
            </a:r>
          </a:p>
          <a:p>
            <a:r>
              <a:rPr lang="en-GB" dirty="0">
                <a:cs typeface="Calibri"/>
              </a:rPr>
              <a:t>French - </a:t>
            </a:r>
          </a:p>
          <a:p>
            <a:r>
              <a:rPr lang="en-GB" dirty="0">
                <a:cs typeface="Calibri"/>
              </a:rPr>
              <a:t>All about me, greetings, name, age, numbers, homes.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8E10AB42-B53B-270D-88E2-B781A00EC2A2}"/>
              </a:ext>
            </a:extLst>
          </p:cNvPr>
          <p:cNvSpPr txBox="1"/>
          <p:nvPr/>
        </p:nvSpPr>
        <p:spPr>
          <a:xfrm>
            <a:off x="10006982" y="5221110"/>
            <a:ext cx="1570743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600">
              <a:cs typeface="Calibri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A8A10E45-F9AE-2E69-83C1-31A261C086E4}"/>
              </a:ext>
            </a:extLst>
          </p:cNvPr>
          <p:cNvSpPr/>
          <p:nvPr/>
        </p:nvSpPr>
        <p:spPr>
          <a:xfrm>
            <a:off x="177270" y="4925807"/>
            <a:ext cx="2089040" cy="1837823"/>
          </a:xfrm>
          <a:prstGeom prst="roundRect">
            <a:avLst/>
          </a:prstGeom>
          <a:solidFill>
            <a:srgbClr val="EEC9F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D9809623-15A3-310E-A7F2-D32C2803DEDB}"/>
              </a:ext>
            </a:extLst>
          </p:cNvPr>
          <p:cNvSpPr txBox="1"/>
          <p:nvPr/>
        </p:nvSpPr>
        <p:spPr>
          <a:xfrm>
            <a:off x="407898" y="4981073"/>
            <a:ext cx="1590314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Music</a:t>
            </a:r>
            <a:endParaRPr lang="en-GB" dirty="0">
              <a:cs typeface="Calibri"/>
            </a:endParaRPr>
          </a:p>
          <a:p>
            <a:r>
              <a:rPr lang="en-GB" sz="1400" dirty="0">
                <a:cs typeface="Calibri"/>
              </a:rPr>
              <a:t>Charanga –Unit 1-  Mamma Mia.</a:t>
            </a:r>
            <a:r>
              <a:rPr lang="en-GB" sz="1400" dirty="0"/>
              <a:t> Sing, play, improvise and compose</a:t>
            </a:r>
            <a:r>
              <a:rPr lang="en-GB" sz="1400" dirty="0">
                <a:cs typeface="Calibri"/>
              </a:rPr>
              <a:t> through ABBA songs.</a:t>
            </a:r>
          </a:p>
          <a:p>
            <a:pPr marL="285750" indent="-285750">
              <a:buFont typeface="Arial"/>
              <a:buChar char="•"/>
            </a:pPr>
            <a:endParaRPr lang="en-GB" sz="1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5E03F175-4E91-1363-BB81-C067187EAF7E}"/>
              </a:ext>
            </a:extLst>
          </p:cNvPr>
          <p:cNvSpPr/>
          <p:nvPr/>
        </p:nvSpPr>
        <p:spPr>
          <a:xfrm>
            <a:off x="9541720" y="2921497"/>
            <a:ext cx="2388050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08787191-CA2F-9D54-BF5B-45A2F6628F66}"/>
              </a:ext>
            </a:extLst>
          </p:cNvPr>
          <p:cNvSpPr/>
          <p:nvPr/>
        </p:nvSpPr>
        <p:spPr>
          <a:xfrm>
            <a:off x="2426143" y="4917723"/>
            <a:ext cx="2237795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3736400-741B-D635-3F8C-7D11637C4F7F}"/>
              </a:ext>
            </a:extLst>
          </p:cNvPr>
          <p:cNvSpPr txBox="1"/>
          <p:nvPr/>
        </p:nvSpPr>
        <p:spPr>
          <a:xfrm>
            <a:off x="2730107" y="4911927"/>
            <a:ext cx="189158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cs typeface="Calibri"/>
              </a:rPr>
              <a:t>PE</a:t>
            </a:r>
            <a:endParaRPr lang="en-GB" dirty="0">
              <a:cs typeface="Calibri"/>
            </a:endParaRPr>
          </a:p>
          <a:p>
            <a:pPr algn="l"/>
            <a:r>
              <a:rPr lang="en-GB" dirty="0">
                <a:cs typeface="Calibri"/>
              </a:rPr>
              <a:t>Real PE – coordination, footwork, balance.</a:t>
            </a:r>
          </a:p>
          <a:p>
            <a:pPr algn="l"/>
            <a:r>
              <a:rPr lang="en-GB" dirty="0">
                <a:cs typeface="Calibri"/>
              </a:rPr>
              <a:t>Swimming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92BABC8-8F62-B6DA-4FE7-E0A4AEA41294}"/>
              </a:ext>
            </a:extLst>
          </p:cNvPr>
          <p:cNvSpPr txBox="1"/>
          <p:nvPr/>
        </p:nvSpPr>
        <p:spPr>
          <a:xfrm>
            <a:off x="9749278" y="3056639"/>
            <a:ext cx="1905000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cs typeface="Calibri"/>
              </a:rPr>
              <a:t>PSHE</a:t>
            </a:r>
          </a:p>
          <a:p>
            <a:pPr algn="l"/>
            <a:r>
              <a:rPr lang="en-GB" sz="1400" dirty="0">
                <a:cs typeface="Calibri"/>
              </a:rPr>
              <a:t>Jigsaw - Being me in my world. Understanding democracy, rules, rights, responsibilities, rewards, consequences and teamwork.</a:t>
            </a:r>
            <a:endParaRPr lang="en-GB" sz="140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98B185F-7ACF-C714-9716-92EFE19F0255}"/>
              </a:ext>
            </a:extLst>
          </p:cNvPr>
          <p:cNvSpPr/>
          <p:nvPr/>
        </p:nvSpPr>
        <p:spPr>
          <a:xfrm>
            <a:off x="9488058" y="4917723"/>
            <a:ext cx="2366584" cy="1846349"/>
          </a:xfrm>
          <a:prstGeom prst="roundRect">
            <a:avLst/>
          </a:prstGeom>
          <a:solidFill>
            <a:srgbClr val="EEC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829FDDB1-97A7-908D-2DE8-64E979943604}"/>
              </a:ext>
            </a:extLst>
          </p:cNvPr>
          <p:cNvSpPr txBox="1"/>
          <p:nvPr/>
        </p:nvSpPr>
        <p:spPr>
          <a:xfrm>
            <a:off x="9726232" y="5026389"/>
            <a:ext cx="1945246" cy="13542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cs typeface="Calibri"/>
              </a:rPr>
              <a:t>Homework</a:t>
            </a:r>
          </a:p>
          <a:p>
            <a:pPr algn="l"/>
            <a:r>
              <a:rPr lang="en-GB" sz="1600" dirty="0">
                <a:cs typeface="Calibri"/>
              </a:rPr>
              <a:t>Reading 5 x a week</a:t>
            </a:r>
          </a:p>
          <a:p>
            <a:pPr algn="l"/>
            <a:r>
              <a:rPr lang="en-GB" sz="1600" dirty="0">
                <a:cs typeface="Calibri"/>
              </a:rPr>
              <a:t>Times tables practice</a:t>
            </a:r>
          </a:p>
          <a:p>
            <a:pPr algn="l"/>
            <a:r>
              <a:rPr lang="en-GB" sz="1600" dirty="0">
                <a:cs typeface="Calibri"/>
              </a:rPr>
              <a:t>Creative homework (optional)</a:t>
            </a:r>
          </a:p>
        </p:txBody>
      </p:sp>
    </p:spTree>
    <p:extLst>
      <p:ext uri="{BB962C8B-B14F-4D97-AF65-F5344CB8AC3E}">
        <p14:creationId xmlns:p14="http://schemas.microsoft.com/office/powerpoint/2010/main" val="365448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261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Robyn Martin</dc:creator>
  <cp:lastModifiedBy>Robyn Lloyd</cp:lastModifiedBy>
  <cp:revision>62</cp:revision>
  <dcterms:created xsi:type="dcterms:W3CDTF">2023-01-04T17:27:46Z</dcterms:created>
  <dcterms:modified xsi:type="dcterms:W3CDTF">2024-03-11T12:00:22Z</dcterms:modified>
</cp:coreProperties>
</file>