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148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786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886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473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515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700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849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14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019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749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10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779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5FD9E-8770-4F7E-B479-D1648BAEDE1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686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3079" y="124099"/>
            <a:ext cx="1444841" cy="1162768"/>
          </a:xfrm>
          <a:prstGeom prst="rect">
            <a:avLst/>
          </a:prstGeom>
        </p:spPr>
      </p:pic>
      <p:sp>
        <p:nvSpPr>
          <p:cNvPr id="13" name="Explosion 1 12"/>
          <p:cNvSpPr/>
          <p:nvPr/>
        </p:nvSpPr>
        <p:spPr>
          <a:xfrm rot="20583993">
            <a:off x="356228" y="450710"/>
            <a:ext cx="2453307" cy="1947309"/>
          </a:xfrm>
          <a:prstGeom prst="irregularSeal1">
            <a:avLst/>
          </a:prstGeom>
          <a:solidFill>
            <a:srgbClr val="0070C0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FFFF00"/>
                </a:solidFill>
                <a:latin typeface="Kristen ITC" panose="03050502040202030202" pitchFamily="66" charset="0"/>
              </a:rPr>
              <a:t>Year 6 Challenge!</a:t>
            </a:r>
            <a:endParaRPr lang="en-GB" b="1" dirty="0">
              <a:solidFill>
                <a:srgbClr val="FFFF00"/>
              </a:solidFill>
              <a:latin typeface="Kristen ITC" panose="03050502040202030202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00350" y="800100"/>
            <a:ext cx="3674795" cy="120032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u="sng" dirty="0" smtClean="0">
                <a:latin typeface="Kristen ITC" panose="03050502040202030202" pitchFamily="66" charset="0"/>
              </a:rPr>
              <a:t>Persuasive Writing</a:t>
            </a:r>
          </a:p>
          <a:p>
            <a:r>
              <a:rPr lang="en-GB" sz="1200" u="sng" dirty="0" smtClean="0">
                <a:latin typeface="Kristen ITC" panose="03050502040202030202" pitchFamily="66" charset="0"/>
              </a:rPr>
              <a:t>Task: </a:t>
            </a:r>
          </a:p>
          <a:p>
            <a:r>
              <a:rPr lang="en-GB" sz="1200" dirty="0" smtClean="0">
                <a:latin typeface="Kristen ITC" panose="03050502040202030202" pitchFamily="66" charset="0"/>
              </a:rPr>
              <a:t>Imagine that you are responsible for advertising a new chocolate bar. Write the script for a TV advert that persuades people to buy your product. </a:t>
            </a:r>
            <a:endParaRPr lang="en-GB" sz="1200" dirty="0">
              <a:latin typeface="Kristen ITC" panose="03050502040202030202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0326" y="2405955"/>
            <a:ext cx="2871056" cy="175432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u="sng" dirty="0" smtClean="0">
                <a:latin typeface="Kristen ITC" panose="03050502040202030202" pitchFamily="66" charset="0"/>
              </a:rPr>
              <a:t>Structure: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>
                <a:latin typeface="Kristen ITC" panose="03050502040202030202" pitchFamily="66" charset="0"/>
              </a:rPr>
              <a:t>Introduce the product.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>
                <a:latin typeface="Kristen ITC" panose="03050502040202030202" pitchFamily="66" charset="0"/>
              </a:rPr>
              <a:t>Describe it using all of your senses.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>
                <a:latin typeface="Kristen ITC" panose="03050502040202030202" pitchFamily="66" charset="0"/>
              </a:rPr>
              <a:t>Explain why people need to try it.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>
                <a:latin typeface="Kristen ITC" panose="03050502040202030202" pitchFamily="66" charset="0"/>
              </a:rPr>
              <a:t>Slogan or catch-phrase.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>
                <a:latin typeface="Kristen ITC" panose="03050502040202030202" pitchFamily="66" charset="0"/>
              </a:rPr>
              <a:t>Remember the layout of a script.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649" y="4500783"/>
            <a:ext cx="3011685" cy="193869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480104" y="5236045"/>
            <a:ext cx="2882596" cy="175432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u="sng" dirty="0" smtClean="0">
                <a:latin typeface="Kristen ITC" panose="03050502040202030202" pitchFamily="66" charset="0"/>
              </a:rPr>
              <a:t>Features: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>
                <a:latin typeface="Kristen ITC" panose="03050502040202030202" pitchFamily="66" charset="0"/>
              </a:rPr>
              <a:t>Emotive language.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>
                <a:latin typeface="Kristen ITC" panose="03050502040202030202" pitchFamily="66" charset="0"/>
              </a:rPr>
              <a:t>Interesting and original adjectives.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>
                <a:latin typeface="Kristen ITC" panose="03050502040202030202" pitchFamily="66" charset="0"/>
              </a:rPr>
              <a:t>Alliteration.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>
                <a:latin typeface="Kristen ITC" panose="03050502040202030202" pitchFamily="66" charset="0"/>
              </a:rPr>
              <a:t>Rule of three.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>
                <a:latin typeface="Kristen ITC" panose="03050502040202030202" pitchFamily="66" charset="0"/>
              </a:rPr>
              <a:t>Exaggeration.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>
                <a:latin typeface="Kristen ITC" panose="03050502040202030202" pitchFamily="66" charset="0"/>
              </a:rPr>
              <a:t>Statistics.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>
                <a:latin typeface="Kristen ITC" panose="03050502040202030202" pitchFamily="66" charset="0"/>
              </a:rPr>
              <a:t>Rhetorical questions</a:t>
            </a:r>
          </a:p>
        </p:txBody>
      </p:sp>
      <p:sp>
        <p:nvSpPr>
          <p:cNvPr id="19" name="Explosion 1 18"/>
          <p:cNvSpPr/>
          <p:nvPr/>
        </p:nvSpPr>
        <p:spPr>
          <a:xfrm>
            <a:off x="3039940" y="1773634"/>
            <a:ext cx="3751385" cy="3629024"/>
          </a:xfrm>
          <a:prstGeom prst="irregularSeal1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u="sng" dirty="0" smtClean="0">
              <a:latin typeface="Kristen ITC" panose="03050502040202030202" pitchFamily="66" charset="0"/>
            </a:endParaRPr>
          </a:p>
          <a:p>
            <a:pPr algn="ctr"/>
            <a:endParaRPr lang="en-GB" sz="1200" u="sng" dirty="0">
              <a:latin typeface="Kristen ITC" panose="03050502040202030202" pitchFamily="66" charset="0"/>
            </a:endParaRPr>
          </a:p>
          <a:p>
            <a:pPr algn="ctr"/>
            <a:r>
              <a:rPr lang="en-GB" sz="1200" u="sng" dirty="0" smtClean="0">
                <a:latin typeface="Kristen ITC" panose="03050502040202030202" pitchFamily="66" charset="0"/>
              </a:rPr>
              <a:t>Emotive Language </a:t>
            </a:r>
          </a:p>
          <a:p>
            <a:pPr algn="ctr"/>
            <a:endParaRPr lang="en-GB" sz="1200" u="sng" dirty="0">
              <a:latin typeface="Kristen ITC" panose="03050502040202030202" pitchFamily="66" charset="0"/>
            </a:endParaRPr>
          </a:p>
          <a:p>
            <a:pPr algn="ctr"/>
            <a:r>
              <a:rPr lang="en-GB" sz="1200" dirty="0" smtClean="0">
                <a:latin typeface="Kristen ITC" panose="03050502040202030202" pitchFamily="66" charset="0"/>
              </a:rPr>
              <a:t>mouth-watering    exotic</a:t>
            </a:r>
          </a:p>
          <a:p>
            <a:pPr algn="ctr"/>
            <a:r>
              <a:rPr lang="en-GB" sz="1200" dirty="0" smtClean="0">
                <a:latin typeface="Kristen ITC" panose="03050502040202030202" pitchFamily="66" charset="0"/>
              </a:rPr>
              <a:t>luxurious             unique sensational        </a:t>
            </a:r>
            <a:r>
              <a:rPr lang="en-GB" sz="1200" dirty="0" smtClean="0">
                <a:solidFill>
                  <a:schemeClr val="accent1"/>
                </a:solidFill>
                <a:latin typeface="Kristen ITC" panose="03050502040202030202" pitchFamily="66" charset="0"/>
              </a:rPr>
              <a:t> eeeeee </a:t>
            </a:r>
          </a:p>
          <a:p>
            <a:pPr algn="ctr"/>
            <a:r>
              <a:rPr lang="en-GB" sz="1200" dirty="0" smtClean="0">
                <a:latin typeface="Kristen ITC" panose="03050502040202030202" pitchFamily="66" charset="0"/>
              </a:rPr>
              <a:t>you must try …      	</a:t>
            </a:r>
          </a:p>
          <a:p>
            <a:pPr algn="ctr"/>
            <a:r>
              <a:rPr lang="en-GB" sz="1200" dirty="0" smtClean="0">
                <a:latin typeface="Kristen ITC" panose="03050502040202030202" pitchFamily="66" charset="0"/>
              </a:rPr>
              <a:t>you must have…</a:t>
            </a:r>
            <a:r>
              <a:rPr lang="en-GB" sz="1200" dirty="0" err="1" smtClean="0">
                <a:solidFill>
                  <a:schemeClr val="accent1"/>
                </a:solidFill>
                <a:latin typeface="Kristen ITC" panose="03050502040202030202" pitchFamily="66" charset="0"/>
              </a:rPr>
              <a:t>ooooo</a:t>
            </a:r>
            <a:endParaRPr lang="en-GB" sz="1200" dirty="0" smtClean="0">
              <a:solidFill>
                <a:schemeClr val="accent1"/>
              </a:solidFill>
              <a:latin typeface="Kristen ITC" panose="03050502040202030202" pitchFamily="66" charset="0"/>
            </a:endParaRPr>
          </a:p>
          <a:p>
            <a:pPr algn="ctr"/>
            <a:endParaRPr lang="en-GB" sz="1200" dirty="0">
              <a:latin typeface="Kristen ITC" panose="03050502040202030202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358" y="6474976"/>
            <a:ext cx="3064664" cy="23083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u="sng" dirty="0" smtClean="0">
                <a:latin typeface="Kristen ITC" panose="03050502040202030202" pitchFamily="66" charset="0"/>
              </a:rPr>
              <a:t>Top Tips</a:t>
            </a:r>
          </a:p>
          <a:p>
            <a:endParaRPr lang="en-GB" sz="1200" u="sng" dirty="0">
              <a:latin typeface="Kristen ITC" panose="03050502040202030202" pitchFamily="66" charset="0"/>
            </a:endParaRPr>
          </a:p>
          <a:p>
            <a:r>
              <a:rPr lang="en-GB" sz="1200" dirty="0" smtClean="0">
                <a:latin typeface="Kristen ITC" panose="03050502040202030202" pitchFamily="66" charset="0"/>
              </a:rPr>
              <a:t>Make sure you have a really </a:t>
            </a:r>
            <a:r>
              <a:rPr lang="en-GB" sz="1200" dirty="0" smtClean="0">
                <a:latin typeface="Kristen ITC" panose="03050502040202030202" pitchFamily="66" charset="0"/>
              </a:rPr>
              <a:t>clear</a:t>
            </a:r>
            <a:r>
              <a:rPr lang="en-GB" sz="1200" dirty="0" smtClean="0">
                <a:latin typeface="Kristen ITC" panose="03050502040202030202" pitchFamily="66" charset="0"/>
              </a:rPr>
              <a:t> </a:t>
            </a:r>
            <a:r>
              <a:rPr lang="en-GB" sz="1200" dirty="0" smtClean="0">
                <a:latin typeface="Kristen ITC" panose="03050502040202030202" pitchFamily="66" charset="0"/>
              </a:rPr>
              <a:t>idea of how you want your chocolate to look and taste.</a:t>
            </a:r>
          </a:p>
          <a:p>
            <a:endParaRPr lang="en-GB" sz="1200" dirty="0">
              <a:latin typeface="Kristen ITC" panose="03050502040202030202" pitchFamily="66" charset="0"/>
            </a:endParaRPr>
          </a:p>
          <a:p>
            <a:r>
              <a:rPr lang="en-GB" sz="1200" dirty="0" smtClean="0">
                <a:latin typeface="Kristen ITC" panose="03050502040202030202" pitchFamily="66" charset="0"/>
              </a:rPr>
              <a:t>Use stage directions (in brackets) to write adverbs that tell the narrator how to say the line. </a:t>
            </a:r>
          </a:p>
          <a:p>
            <a:endParaRPr lang="en-GB" sz="1200" dirty="0">
              <a:latin typeface="Kristen ITC" panose="03050502040202030202" pitchFamily="66" charset="0"/>
            </a:endParaRPr>
          </a:p>
          <a:p>
            <a:r>
              <a:rPr lang="en-GB" sz="1200" dirty="0" smtClean="0">
                <a:latin typeface="Kristen ITC" panose="03050502040202030202" pitchFamily="66" charset="0"/>
              </a:rPr>
              <a:t>Finally, </a:t>
            </a:r>
            <a:r>
              <a:rPr lang="en-GB" sz="1200" dirty="0" smtClean="0">
                <a:latin typeface="Kristen ITC" panose="03050502040202030202" pitchFamily="66" charset="0"/>
              </a:rPr>
              <a:t>remember the Year 6 target list. What can you achieve?</a:t>
            </a:r>
            <a:endParaRPr lang="en-GB" sz="1200" dirty="0">
              <a:latin typeface="Kristen ITC" panose="03050502040202030202" pitchFamily="66" charset="0"/>
            </a:endParaRPr>
          </a:p>
        </p:txBody>
      </p:sp>
      <p:sp>
        <p:nvSpPr>
          <p:cNvPr id="21" name="Explosion 1 20"/>
          <p:cNvSpPr/>
          <p:nvPr/>
        </p:nvSpPr>
        <p:spPr>
          <a:xfrm>
            <a:off x="269086" y="3785399"/>
            <a:ext cx="3531418" cy="3010393"/>
          </a:xfrm>
          <a:prstGeom prst="irregularSeal1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u="sng" dirty="0">
                <a:latin typeface="Kristen ITC" panose="03050502040202030202" pitchFamily="66" charset="0"/>
              </a:rPr>
              <a:t>Rule of </a:t>
            </a:r>
            <a:r>
              <a:rPr lang="en-GB" sz="1200" u="sng" dirty="0" smtClean="0">
                <a:latin typeface="Kristen ITC" panose="03050502040202030202" pitchFamily="66" charset="0"/>
              </a:rPr>
              <a:t>Three </a:t>
            </a:r>
            <a:endParaRPr lang="en-GB" sz="1200" u="sng" dirty="0">
              <a:latin typeface="Kristen ITC" panose="03050502040202030202" pitchFamily="66" charset="0"/>
            </a:endParaRPr>
          </a:p>
          <a:p>
            <a:pPr algn="ctr"/>
            <a:endParaRPr lang="en-GB" sz="1200" u="sng" dirty="0" smtClean="0">
              <a:latin typeface="Kristen ITC" panose="03050502040202030202" pitchFamily="66" charset="0"/>
            </a:endParaRPr>
          </a:p>
          <a:p>
            <a:pPr algn="ctr"/>
            <a:r>
              <a:rPr lang="en-GB" sz="1200" dirty="0" smtClean="0">
                <a:latin typeface="Kristen ITC" panose="03050502040202030202" pitchFamily="66" charset="0"/>
              </a:rPr>
              <a:t>Three </a:t>
            </a:r>
            <a:r>
              <a:rPr lang="en-GB" sz="1200" dirty="0">
                <a:latin typeface="Kristen ITC" panose="03050502040202030202" pitchFamily="66" charset="0"/>
              </a:rPr>
              <a:t>adjectives in your noun </a:t>
            </a:r>
            <a:r>
              <a:rPr lang="en-GB" sz="1200" dirty="0" smtClean="0">
                <a:latin typeface="Kristen ITC" panose="03050502040202030202" pitchFamily="66" charset="0"/>
              </a:rPr>
              <a:t>phrase.</a:t>
            </a:r>
          </a:p>
          <a:p>
            <a:pPr algn="ctr"/>
            <a:endParaRPr lang="en-GB" sz="1200" dirty="0">
              <a:latin typeface="Kristen ITC" panose="03050502040202030202" pitchFamily="66" charset="0"/>
            </a:endParaRPr>
          </a:p>
          <a:p>
            <a:pPr algn="ctr"/>
            <a:r>
              <a:rPr lang="en-GB" sz="1200" dirty="0">
                <a:latin typeface="Kristen ITC" panose="03050502040202030202" pitchFamily="66" charset="0"/>
              </a:rPr>
              <a:t>…a dark, velvety, divine </a:t>
            </a:r>
            <a:r>
              <a:rPr lang="en-GB" sz="1200" dirty="0" smtClean="0">
                <a:latin typeface="Kristen ITC" panose="03050502040202030202" pitchFamily="66" charset="0"/>
              </a:rPr>
              <a:t>taste.</a:t>
            </a:r>
            <a:endParaRPr lang="en-GB" sz="1200" dirty="0">
              <a:latin typeface="Kristen ITC" panose="03050502040202030202" pitchFamily="66" charset="0"/>
            </a:endParaRPr>
          </a:p>
        </p:txBody>
      </p:sp>
      <p:sp>
        <p:nvSpPr>
          <p:cNvPr id="22" name="Explosion 1 21"/>
          <p:cNvSpPr/>
          <p:nvPr/>
        </p:nvSpPr>
        <p:spPr>
          <a:xfrm rot="21375815">
            <a:off x="3006869" y="6715401"/>
            <a:ext cx="3817525" cy="2753667"/>
          </a:xfrm>
          <a:prstGeom prst="irregularSeal1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u="sng" dirty="0" smtClean="0">
              <a:latin typeface="Kristen ITC" panose="03050502040202030202" pitchFamily="66" charset="0"/>
            </a:endParaRPr>
          </a:p>
          <a:p>
            <a:pPr algn="ctr"/>
            <a:r>
              <a:rPr lang="en-GB" sz="1200" u="sng" dirty="0" smtClean="0">
                <a:latin typeface="Kristen ITC" panose="03050502040202030202" pitchFamily="66" charset="0"/>
              </a:rPr>
              <a:t>Slogan </a:t>
            </a:r>
            <a:r>
              <a:rPr lang="en-GB" sz="1200" u="sng" dirty="0" smtClean="0">
                <a:latin typeface="Kristen ITC" panose="03050502040202030202" pitchFamily="66" charset="0"/>
              </a:rPr>
              <a:t>or catch-phrase</a:t>
            </a:r>
          </a:p>
          <a:p>
            <a:pPr algn="ctr"/>
            <a:endParaRPr lang="en-GB" sz="1200" u="sng" dirty="0">
              <a:latin typeface="Kristen ITC" panose="03050502040202030202" pitchFamily="66" charset="0"/>
            </a:endParaRPr>
          </a:p>
          <a:p>
            <a:pPr algn="ctr"/>
            <a:r>
              <a:rPr lang="en-GB" sz="1200" dirty="0" smtClean="0">
                <a:latin typeface="Kristen ITC" panose="03050502040202030202" pitchFamily="66" charset="0"/>
              </a:rPr>
              <a:t>Think of famous slogans that you know. What makes them memorable?</a:t>
            </a:r>
            <a:endParaRPr lang="en-GB" sz="1200" dirty="0">
              <a:latin typeface="Kristen ITC" panose="03050502040202030202" pitchFamily="66" charset="0"/>
            </a:endParaRPr>
          </a:p>
          <a:p>
            <a:pPr algn="ctr"/>
            <a:endParaRPr lang="en-GB" sz="1200" u="sng" dirty="0" smtClean="0">
              <a:latin typeface="Kristen ITC" panose="03050502040202030202" pitchFamily="66" charset="0"/>
            </a:endParaRPr>
          </a:p>
        </p:txBody>
      </p:sp>
      <p:pic>
        <p:nvPicPr>
          <p:cNvPr id="1026" name="Picture 2" descr="Chocolate bars clipart 2 » Clipart Stati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5686">
            <a:off x="1220361" y="8854569"/>
            <a:ext cx="1713488" cy="912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Chocolate Bar Cliparts, Download Free Clip Art, Free Clip Art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78921">
            <a:off x="5385394" y="5700176"/>
            <a:ext cx="1320800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4436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</TotalTime>
  <Words>196</Words>
  <Application>Microsoft Office PowerPoint</Application>
  <PresentationFormat>A4 Paper (210x297 mm)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Kristen ITC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Sue Staniland</dc:creator>
  <cp:lastModifiedBy>Sue Staniland</cp:lastModifiedBy>
  <cp:revision>9</cp:revision>
  <dcterms:created xsi:type="dcterms:W3CDTF">2020-04-13T15:28:01Z</dcterms:created>
  <dcterms:modified xsi:type="dcterms:W3CDTF">2020-04-14T09:15:40Z</dcterms:modified>
</cp:coreProperties>
</file>